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F81B2D-2D20-4904-8A75-B5683C1C35EE}">
  <a:tblStyle styleId="{F4F81B2D-2D20-4904-8A75-B5683C1C35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727b1583c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727b1583c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727b1583c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727b1583c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48414520f3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48414520f3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727b1583c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727b1583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727b1583c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4727b1583c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872e0005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872e0005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872e0005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872e0005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855c9243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855c9243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727b1583c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727b1583c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a:solidFill>
                  <a:schemeClr val="dk2"/>
                </a:solidFill>
              </a:rPr>
              <a:t>– Test Plan – simulation, what tests, what metrics, hypothesis, etc.</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727b1583c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727b1583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4727b1583c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4727b1583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727b1583c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727b1583c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727b1583c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4727b1583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727b1583c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727b1583c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3cb910eee815ab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3cb910eee815ab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4727b158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4727b158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4727b1583c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4727b1583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Top left: a burger startup that has been incredibly successful by automatically producing made to order burgers, but you can see that the design is very specialized. This machine will only ever be able to make burgers/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Top right: The current automated pancake machine design. This design isn’t used by restaurants, as both the speed and quality of the pancakes is inferior to those made by a worker.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Bottom left: A high end robotic arm that has been programmed to flip pancakes in a pan. This design is not meant to be commercial, and cannot cook the pancake by itself.</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Bottom right: A japanese sushi chain that has successfully reduced the cost of many sushi dishes to under 1$ usd, by using automated systems for food preparation and serving. Our hope is that by creating a more adaptable device we can implement advanced automation systems like this in restaurants around the world.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From these examples we can see that there is a rapidly growing market for automated food preparation, however there aren’t any products on the market that apply efficient automation to pancakes, and there is currently no product on the market that is modular enough to be assigned a variety of food preparation tasks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727b1583c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727b1583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727b1583c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727b1583c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727b1583c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727b1583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727b1583c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727b1583c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a number of concerns for our project.</a:t>
            </a:r>
            <a:br>
              <a:rPr lang="en"/>
            </a:br>
            <a:r>
              <a:rPr lang="en"/>
              <a:t>A malfunctioning robot can cause serious damage to those around it, so we’ve ensured that two kill switches will be placed in easy to access locations to minimize any potential damage.</a:t>
            </a:r>
            <a:br>
              <a:rPr lang="en"/>
            </a:br>
            <a:r>
              <a:rPr lang="en"/>
              <a:t>We’ll be working in a high heat environment, so we’ve built our robot out of heat resistant materials to prevent fires and loss of function from heat.</a:t>
            </a:r>
            <a:endParaRPr/>
          </a:p>
          <a:p>
            <a:pPr marL="0" lvl="0" indent="0" algn="l" rtl="0">
              <a:spcBef>
                <a:spcPts val="0"/>
              </a:spcBef>
              <a:spcAft>
                <a:spcPts val="0"/>
              </a:spcAft>
              <a:buNone/>
            </a:pPr>
            <a:r>
              <a:rPr lang="en"/>
              <a:t>3D printing failue is an important risk for our project completion. A large print can take days, and use up valuable material, as such we’ve allocated additional time and funds to reprinting any parts should the need arise.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727b1583c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727b1583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brief layout of the the budgeted resources for our project.</a:t>
            </a:r>
            <a:endParaRPr/>
          </a:p>
          <a:p>
            <a:pPr marL="0" lvl="0" indent="0" algn="l" rtl="0">
              <a:spcBef>
                <a:spcPts val="0"/>
              </a:spcBef>
              <a:spcAft>
                <a:spcPts val="0"/>
              </a:spcAft>
              <a:buNone/>
            </a:pPr>
            <a:r>
              <a:rPr lang="en"/>
              <a:t>Most notable is the 3D printing cost. When we first started our estimated 3D printing cost was between $300-600, but since then we have found alternative printing options that have allowed us to drastically cut costs.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may19-31.sd.ece.iastat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hyperlink" Target="http://drive.google.com/file/d/1WYBC0I9yhaH0lU0sK2Z3F0orwI2vT6wr/vie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4325" y="0"/>
            <a:ext cx="8520600" cy="4476300"/>
          </a:xfrm>
          <a:prstGeom prst="rect">
            <a:avLst/>
          </a:prstGeom>
        </p:spPr>
        <p:txBody>
          <a:bodyPr spcFirstLastPara="1" wrap="square" lIns="91425" tIns="91425" rIns="91425" bIns="91425" anchor="b" anchorCtr="0">
            <a:noAutofit/>
          </a:bodyPr>
          <a:lstStyle/>
          <a:p>
            <a:pPr marL="0" lvl="0" indent="457200" algn="ctr" rtl="0">
              <a:spcBef>
                <a:spcPts val="0"/>
              </a:spcBef>
              <a:spcAft>
                <a:spcPts val="0"/>
              </a:spcAft>
              <a:buNone/>
            </a:pPr>
            <a:r>
              <a:rPr lang="en"/>
              <a:t>sdmay19-31</a:t>
            </a:r>
            <a:endParaRPr/>
          </a:p>
          <a:p>
            <a:pPr marL="0" lvl="0" indent="0" algn="ctr" rtl="0">
              <a:spcBef>
                <a:spcPts val="0"/>
              </a:spcBef>
              <a:spcAft>
                <a:spcPts val="0"/>
              </a:spcAft>
              <a:buNone/>
            </a:pPr>
            <a:r>
              <a:rPr lang="en"/>
              <a:t>mpARM</a:t>
            </a:r>
            <a:endParaRPr/>
          </a:p>
          <a:p>
            <a:pPr marL="0" lvl="0" indent="0" algn="ctr" rtl="0">
              <a:spcBef>
                <a:spcPts val="0"/>
              </a:spcBef>
              <a:spcAft>
                <a:spcPts val="0"/>
              </a:spcAft>
              <a:buNone/>
            </a:pPr>
            <a:r>
              <a:rPr lang="en" sz="3000"/>
              <a:t>(Multi-Purpose Automated Robotic arM)</a:t>
            </a:r>
            <a:endParaRPr sz="3000"/>
          </a:p>
          <a:p>
            <a:pPr marL="0" lvl="0" indent="0" algn="ctr" rtl="0">
              <a:spcBef>
                <a:spcPts val="0"/>
              </a:spcBef>
              <a:spcAft>
                <a:spcPts val="0"/>
              </a:spcAft>
              <a:buNone/>
            </a:pPr>
            <a:r>
              <a:rPr lang="en" sz="3000" u="sng">
                <a:solidFill>
                  <a:schemeClr val="hlink"/>
                </a:solidFill>
                <a:hlinkClick r:id="rId3"/>
              </a:rPr>
              <a:t>http://sdmay19-31.sd.ece.iastate.edu/</a:t>
            </a:r>
            <a:endParaRPr sz="3000"/>
          </a:p>
          <a:p>
            <a:pPr marL="0" lvl="0" indent="0" algn="ctr" rtl="0">
              <a:spcBef>
                <a:spcPts val="0"/>
              </a:spcBef>
              <a:spcAft>
                <a:spcPts val="0"/>
              </a:spcAft>
              <a:buNone/>
            </a:pPr>
            <a:r>
              <a:rPr lang="en" sz="3000"/>
              <a:t>Advisor: Prof. Alexander Stoytchev</a:t>
            </a:r>
            <a:endParaRPr sz="3000"/>
          </a:p>
          <a:p>
            <a:pPr marL="0" lvl="0" indent="0" algn="ctr" rtl="0">
              <a:spcBef>
                <a:spcPts val="0"/>
              </a:spcBef>
              <a:spcAft>
                <a:spcPts val="0"/>
              </a:spcAft>
              <a:buNone/>
            </a:pPr>
            <a:r>
              <a:rPr lang="en" sz="3000"/>
              <a:t>Client: Brett Altena</a:t>
            </a:r>
            <a:endParaRPr sz="3000"/>
          </a:p>
          <a:p>
            <a:pPr marL="0" lvl="0" indent="0" algn="ctr" rtl="0">
              <a:spcBef>
                <a:spcPts val="0"/>
              </a:spcBef>
              <a:spcAft>
                <a:spcPts val="0"/>
              </a:spcAft>
              <a:buNone/>
            </a:pPr>
            <a:r>
              <a:rPr lang="en" sz="2000"/>
              <a:t>Team: Brett Altena, Drew Caneff, Amos Hunter, Kristian Wadolowski, Jase Grant</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Project Plan - Schedule</a:t>
            </a:r>
            <a:endParaRPr b="1"/>
          </a:p>
        </p:txBody>
      </p:sp>
      <p:pic>
        <p:nvPicPr>
          <p:cNvPr id="129" name="Google Shape;129;p22"/>
          <p:cNvPicPr preferRelativeResize="0"/>
          <p:nvPr/>
        </p:nvPicPr>
        <p:blipFill>
          <a:blip r:embed="rId3">
            <a:alphaModFix/>
          </a:blip>
          <a:stretch>
            <a:fillRect/>
          </a:stretch>
        </p:blipFill>
        <p:spPr>
          <a:xfrm>
            <a:off x="80125" y="1845288"/>
            <a:ext cx="8839199" cy="1452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 Design - Functional Decomposition</a:t>
            </a:r>
            <a:endParaRPr b="1"/>
          </a:p>
        </p:txBody>
      </p:sp>
      <p:sp>
        <p:nvSpPr>
          <p:cNvPr id="135" name="Google Shape;135;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High Level: Making Pancakes</a:t>
            </a:r>
            <a:endParaRPr>
              <a:solidFill>
                <a:srgbClr val="000000"/>
              </a:solidFill>
            </a:endParaRPr>
          </a:p>
          <a:p>
            <a:pPr marL="0" lvl="0" indent="0" algn="l" rtl="0">
              <a:spcBef>
                <a:spcPts val="1600"/>
              </a:spcBef>
              <a:spcAft>
                <a:spcPts val="0"/>
              </a:spcAft>
              <a:buNone/>
            </a:pPr>
            <a:r>
              <a:rPr lang="en">
                <a:solidFill>
                  <a:srgbClr val="000000"/>
                </a:solidFill>
              </a:rPr>
              <a:t>1. Place batter on griddle</a:t>
            </a:r>
            <a:endParaRPr>
              <a:solidFill>
                <a:srgbClr val="000000"/>
              </a:solidFill>
            </a:endParaRPr>
          </a:p>
          <a:p>
            <a:pPr marL="0" lvl="0" indent="0" algn="l" rtl="0">
              <a:spcBef>
                <a:spcPts val="0"/>
              </a:spcBef>
              <a:spcAft>
                <a:spcPts val="0"/>
              </a:spcAft>
              <a:buNone/>
            </a:pPr>
            <a:r>
              <a:rPr lang="en">
                <a:solidFill>
                  <a:srgbClr val="000000"/>
                </a:solidFill>
              </a:rPr>
              <a:t>2. Cook until camera detects adequate bubbles</a:t>
            </a:r>
            <a:endParaRPr>
              <a:solidFill>
                <a:srgbClr val="000000"/>
              </a:solidFill>
            </a:endParaRPr>
          </a:p>
          <a:p>
            <a:pPr marL="0" lvl="0" indent="0" algn="l" rtl="0">
              <a:spcBef>
                <a:spcPts val="0"/>
              </a:spcBef>
              <a:spcAft>
                <a:spcPts val="0"/>
              </a:spcAft>
              <a:buNone/>
            </a:pPr>
            <a:r>
              <a:rPr lang="en">
                <a:solidFill>
                  <a:srgbClr val="000000"/>
                </a:solidFill>
              </a:rPr>
              <a:t>3. Flip the pancake</a:t>
            </a:r>
            <a:endParaRPr>
              <a:solidFill>
                <a:srgbClr val="000000"/>
              </a:solidFill>
            </a:endParaRPr>
          </a:p>
          <a:p>
            <a:pPr marL="0" lvl="0" indent="0" algn="l" rtl="0">
              <a:spcBef>
                <a:spcPts val="0"/>
              </a:spcBef>
              <a:spcAft>
                <a:spcPts val="0"/>
              </a:spcAft>
              <a:buNone/>
            </a:pPr>
            <a:r>
              <a:rPr lang="en">
                <a:solidFill>
                  <a:srgbClr val="000000"/>
                </a:solidFill>
              </a:rPr>
              <a:t>4. Cook for a predetermined amount of time</a:t>
            </a:r>
            <a:endParaRPr>
              <a:solidFill>
                <a:srgbClr val="000000"/>
              </a:solidFill>
            </a:endParaRPr>
          </a:p>
          <a:p>
            <a:pPr marL="0" lvl="0" indent="0" algn="l" rtl="0">
              <a:spcBef>
                <a:spcPts val="0"/>
              </a:spcBef>
              <a:spcAft>
                <a:spcPts val="0"/>
              </a:spcAft>
              <a:buNone/>
            </a:pPr>
            <a:r>
              <a:rPr lang="en">
                <a:solidFill>
                  <a:srgbClr val="000000"/>
                </a:solidFill>
              </a:rPr>
              <a:t>5. Remove pancake from griddle to plate</a:t>
            </a:r>
            <a:endParaRPr>
              <a:solidFill>
                <a:srgbClr val="000000"/>
              </a:solidFill>
            </a:endParaRPr>
          </a:p>
          <a:p>
            <a:pPr marL="0" lvl="0" indent="0" algn="l" rtl="0">
              <a:spcBef>
                <a:spcPts val="0"/>
              </a:spcBef>
              <a:spcAft>
                <a:spcPts val="0"/>
              </a:spcAft>
              <a:buNone/>
            </a:pPr>
            <a:r>
              <a:rPr lang="en">
                <a:solidFill>
                  <a:srgbClr val="000000"/>
                </a:solidFill>
              </a:rPr>
              <a:t>6. Repeat</a:t>
            </a:r>
            <a:endParaRPr>
              <a:solidFill>
                <a:srgbClr val="000000"/>
              </a:solidFill>
            </a:endParaRPr>
          </a:p>
        </p:txBody>
      </p:sp>
      <p:pic>
        <p:nvPicPr>
          <p:cNvPr id="136" name="Google Shape;136;p23"/>
          <p:cNvPicPr preferRelativeResize="0"/>
          <p:nvPr/>
        </p:nvPicPr>
        <p:blipFill rotWithShape="1">
          <a:blip r:embed="rId3">
            <a:alphaModFix/>
          </a:blip>
          <a:srcRect l="11083" t="4489" r="22147" b="4987"/>
          <a:stretch/>
        </p:blipFill>
        <p:spPr>
          <a:xfrm>
            <a:off x="5369100" y="1399600"/>
            <a:ext cx="3642779" cy="2778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 Design - Functional Modules</a:t>
            </a:r>
            <a:endParaRPr b="1"/>
          </a:p>
        </p:txBody>
      </p:sp>
      <p:pic>
        <p:nvPicPr>
          <p:cNvPr id="142" name="Google Shape;142;p24"/>
          <p:cNvPicPr preferRelativeResize="0"/>
          <p:nvPr/>
        </p:nvPicPr>
        <p:blipFill>
          <a:blip r:embed="rId3">
            <a:alphaModFix/>
          </a:blip>
          <a:stretch>
            <a:fillRect/>
          </a:stretch>
        </p:blipFill>
        <p:spPr>
          <a:xfrm>
            <a:off x="915113" y="966425"/>
            <a:ext cx="7629525" cy="3943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11700" y="1889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Detailed System Design</a:t>
            </a:r>
            <a:endParaRPr b="1"/>
          </a:p>
        </p:txBody>
      </p:sp>
      <p:pic>
        <p:nvPicPr>
          <p:cNvPr id="148" name="Google Shape;148;p25"/>
          <p:cNvPicPr preferRelativeResize="0"/>
          <p:nvPr/>
        </p:nvPicPr>
        <p:blipFill rotWithShape="1">
          <a:blip r:embed="rId3">
            <a:alphaModFix/>
          </a:blip>
          <a:srcRect b="17709"/>
          <a:stretch/>
        </p:blipFill>
        <p:spPr>
          <a:xfrm>
            <a:off x="1183900" y="845975"/>
            <a:ext cx="6776200" cy="4232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 Design - Hardware/ Software</a:t>
            </a:r>
            <a:endParaRPr b="1"/>
          </a:p>
        </p:txBody>
      </p:sp>
      <p:sp>
        <p:nvSpPr>
          <p:cNvPr id="154" name="Google Shape;154;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Arduino Mega </a:t>
            </a:r>
            <a:endParaRPr>
              <a:solidFill>
                <a:srgbClr val="000000"/>
              </a:solidFill>
            </a:endParaRPr>
          </a:p>
          <a:p>
            <a:pPr marL="0" lvl="0" indent="0" algn="l" rtl="0">
              <a:spcBef>
                <a:spcPts val="0"/>
              </a:spcBef>
              <a:spcAft>
                <a:spcPts val="0"/>
              </a:spcAft>
              <a:buNone/>
            </a:pPr>
            <a:r>
              <a:rPr lang="en">
                <a:solidFill>
                  <a:srgbClr val="000000"/>
                </a:solidFill>
              </a:rPr>
              <a:t>Arduino Programming Language</a:t>
            </a:r>
            <a:endParaRPr>
              <a:solidFill>
                <a:srgbClr val="000000"/>
              </a:solidFill>
            </a:endParaRPr>
          </a:p>
          <a:p>
            <a:pPr marL="0" lvl="0" indent="0" algn="l" rtl="0">
              <a:spcBef>
                <a:spcPts val="0"/>
              </a:spcBef>
              <a:spcAft>
                <a:spcPts val="0"/>
              </a:spcAft>
              <a:buNone/>
            </a:pPr>
            <a:endParaRPr>
              <a:solidFill>
                <a:srgbClr val="000000"/>
              </a:solidFill>
            </a:endParaRPr>
          </a:p>
        </p:txBody>
      </p:sp>
      <p:pic>
        <p:nvPicPr>
          <p:cNvPr id="155" name="Google Shape;155;p26"/>
          <p:cNvPicPr preferRelativeResize="0"/>
          <p:nvPr/>
        </p:nvPicPr>
        <p:blipFill>
          <a:blip r:embed="rId3">
            <a:alphaModFix/>
          </a:blip>
          <a:stretch>
            <a:fillRect/>
          </a:stretch>
        </p:blipFill>
        <p:spPr>
          <a:xfrm>
            <a:off x="4078900" y="1520724"/>
            <a:ext cx="4830400" cy="3622775"/>
          </a:xfrm>
          <a:prstGeom prst="rect">
            <a:avLst/>
          </a:prstGeom>
          <a:noFill/>
          <a:ln>
            <a:noFill/>
          </a:ln>
        </p:spPr>
      </p:pic>
      <p:sp>
        <p:nvSpPr>
          <p:cNvPr id="156" name="Google Shape;156;p26"/>
          <p:cNvSpPr txBox="1"/>
          <p:nvPr/>
        </p:nvSpPr>
        <p:spPr>
          <a:xfrm>
            <a:off x="5227558" y="4568875"/>
            <a:ext cx="2834400" cy="35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dk1"/>
                </a:solidFill>
              </a:rPr>
              <a:t>https://store.arduino.cc/usa/arduino-mega-2560-rev3</a:t>
            </a:r>
            <a:endParaRPr sz="800">
              <a:solidFill>
                <a:schemeClr val="dk1"/>
              </a:solidFill>
            </a:endParaRPr>
          </a:p>
          <a:p>
            <a:pPr marL="0" lvl="0" indent="0" algn="l" rtl="0">
              <a:spcBef>
                <a:spcPts val="1600"/>
              </a:spcBef>
              <a:spcAft>
                <a:spcPts val="0"/>
              </a:spcAft>
              <a:buNone/>
            </a:pP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 Design - Arduino MEGA pinout</a:t>
            </a:r>
            <a:endParaRPr b="1"/>
          </a:p>
        </p:txBody>
      </p:sp>
      <p:pic>
        <p:nvPicPr>
          <p:cNvPr id="162" name="Google Shape;162;p27"/>
          <p:cNvPicPr preferRelativeResize="0"/>
          <p:nvPr/>
        </p:nvPicPr>
        <p:blipFill rotWithShape="1">
          <a:blip r:embed="rId3">
            <a:alphaModFix/>
          </a:blip>
          <a:srcRect r="5240"/>
          <a:stretch/>
        </p:blipFill>
        <p:spPr>
          <a:xfrm>
            <a:off x="2304862" y="1203800"/>
            <a:ext cx="4534275" cy="3721550"/>
          </a:xfrm>
          <a:prstGeom prst="rect">
            <a:avLst/>
          </a:prstGeom>
          <a:noFill/>
          <a:ln>
            <a:noFill/>
          </a:ln>
        </p:spPr>
      </p:pic>
      <p:sp>
        <p:nvSpPr>
          <p:cNvPr id="163" name="Google Shape;163;p27"/>
          <p:cNvSpPr txBox="1"/>
          <p:nvPr/>
        </p:nvSpPr>
        <p:spPr>
          <a:xfrm>
            <a:off x="2304850" y="4739750"/>
            <a:ext cx="4361100" cy="2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Source: http://www.circuitstoday.com/arduino-mega-pinout-schematics</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311700" y="3039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 Design - Motor Control PCB</a:t>
            </a:r>
            <a:endParaRPr b="1"/>
          </a:p>
        </p:txBody>
      </p:sp>
      <p:pic>
        <p:nvPicPr>
          <p:cNvPr id="169" name="Google Shape;169;p28"/>
          <p:cNvPicPr preferRelativeResize="0"/>
          <p:nvPr/>
        </p:nvPicPr>
        <p:blipFill rotWithShape="1">
          <a:blip r:embed="rId3">
            <a:alphaModFix/>
          </a:blip>
          <a:srcRect l="4033" t="2204" r="9400" b="2774"/>
          <a:stretch/>
        </p:blipFill>
        <p:spPr>
          <a:xfrm>
            <a:off x="1589750" y="876650"/>
            <a:ext cx="5806139" cy="4125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 Design - FPGA</a:t>
            </a:r>
            <a:endParaRPr b="1"/>
          </a:p>
        </p:txBody>
      </p:sp>
      <p:sp>
        <p:nvSpPr>
          <p:cNvPr id="175" name="Google Shape;175;p29"/>
          <p:cNvSpPr txBox="1">
            <a:spLocks noGrp="1"/>
          </p:cNvSpPr>
          <p:nvPr>
            <p:ph type="body" idx="1"/>
          </p:nvPr>
        </p:nvSpPr>
        <p:spPr>
          <a:xfrm>
            <a:off x="311700" y="11781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Avnet Ultra96 FPGA</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Hardware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Module pipeline setup</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Programming</a:t>
            </a:r>
            <a:endParaRPr>
              <a:solidFill>
                <a:srgbClr val="000000"/>
              </a:solidFill>
            </a:endParaRPr>
          </a:p>
          <a:p>
            <a:pPr marL="914400" lvl="1" indent="-317500" algn="l" rtl="0">
              <a:spcBef>
                <a:spcPts val="0"/>
              </a:spcBef>
              <a:spcAft>
                <a:spcPts val="0"/>
              </a:spcAft>
              <a:buClr>
                <a:srgbClr val="000000"/>
              </a:buClr>
              <a:buSzPts val="1400"/>
              <a:buChar char="○"/>
            </a:pPr>
            <a:r>
              <a:rPr lang="en">
                <a:solidFill>
                  <a:schemeClr val="dk1"/>
                </a:solidFill>
              </a:rPr>
              <a:t>FPGA - C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Computer Vision Logic</a:t>
            </a:r>
            <a:endParaRPr>
              <a:solidFill>
                <a:schemeClr val="dk1"/>
              </a:solidFill>
            </a:endParaRPr>
          </a:p>
          <a:p>
            <a:pPr marL="457200" lvl="0" indent="-342900" algn="l" rtl="0">
              <a:spcBef>
                <a:spcPts val="0"/>
              </a:spcBef>
              <a:spcAft>
                <a:spcPts val="0"/>
              </a:spcAft>
              <a:buClr>
                <a:srgbClr val="000000"/>
              </a:buClr>
              <a:buSzPts val="1800"/>
              <a:buChar char="●"/>
            </a:pPr>
            <a:r>
              <a:rPr lang="en">
                <a:solidFill>
                  <a:srgbClr val="000000"/>
                </a:solidFill>
              </a:rPr>
              <a:t>Specs</a:t>
            </a:r>
            <a:endParaRPr>
              <a:solidFill>
                <a:srgbClr val="000000"/>
              </a:solidFill>
            </a:endParaRPr>
          </a:p>
          <a:p>
            <a:pPr marL="914400" lvl="1" indent="-317500" algn="l" rtl="0">
              <a:spcBef>
                <a:spcPts val="0"/>
              </a:spcBef>
              <a:spcAft>
                <a:spcPts val="0"/>
              </a:spcAft>
              <a:buClr>
                <a:schemeClr val="dk1"/>
              </a:buClr>
              <a:buSzPts val="1400"/>
              <a:buChar char="○"/>
            </a:pPr>
            <a:r>
              <a:rPr lang="en">
                <a:solidFill>
                  <a:schemeClr val="dk1"/>
                </a:solidFill>
              </a:rPr>
              <a:t>USB downstream ports</a:t>
            </a:r>
            <a:endParaRPr>
              <a:solidFill>
                <a:schemeClr val="dk1"/>
              </a:solidFill>
            </a:endParaRPr>
          </a:p>
          <a:p>
            <a:pPr marL="914400" lvl="0" indent="0" algn="l" rtl="0">
              <a:spcBef>
                <a:spcPts val="800"/>
              </a:spcBef>
              <a:spcAft>
                <a:spcPts val="0"/>
              </a:spcAft>
              <a:buNone/>
            </a:pPr>
            <a:endParaRPr>
              <a:solidFill>
                <a:srgbClr val="000000"/>
              </a:solidFill>
            </a:endParaRPr>
          </a:p>
          <a:p>
            <a:pPr marL="914400" lvl="0" indent="0" algn="l" rtl="0">
              <a:spcBef>
                <a:spcPts val="1600"/>
              </a:spcBef>
              <a:spcAft>
                <a:spcPts val="1600"/>
              </a:spcAft>
              <a:buNone/>
            </a:pPr>
            <a:endParaRPr>
              <a:solidFill>
                <a:srgbClr val="000000"/>
              </a:solidFill>
            </a:endParaRPr>
          </a:p>
        </p:txBody>
      </p:sp>
      <p:pic>
        <p:nvPicPr>
          <p:cNvPr id="176" name="Google Shape;176;p29"/>
          <p:cNvPicPr preferRelativeResize="0"/>
          <p:nvPr/>
        </p:nvPicPr>
        <p:blipFill>
          <a:blip r:embed="rId3">
            <a:alphaModFix/>
          </a:blip>
          <a:stretch>
            <a:fillRect/>
          </a:stretch>
        </p:blipFill>
        <p:spPr>
          <a:xfrm>
            <a:off x="4739575" y="2103125"/>
            <a:ext cx="4300524" cy="2660949"/>
          </a:xfrm>
          <a:prstGeom prst="rect">
            <a:avLst/>
          </a:prstGeom>
          <a:noFill/>
          <a:ln>
            <a:noFill/>
          </a:ln>
        </p:spPr>
      </p:pic>
      <p:sp>
        <p:nvSpPr>
          <p:cNvPr id="177" name="Google Shape;177;p29"/>
          <p:cNvSpPr txBox="1"/>
          <p:nvPr/>
        </p:nvSpPr>
        <p:spPr>
          <a:xfrm>
            <a:off x="4567838" y="4594525"/>
            <a:ext cx="4644000" cy="35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dk1"/>
                </a:solidFill>
              </a:rPr>
              <a:t>https://blog.hackster.io/introducing-the-ultra96-zynq-ultrascale-development-board-e1ceeb4a1e9b</a:t>
            </a:r>
            <a:endParaRPr sz="800">
              <a:solidFill>
                <a:schemeClr val="dk1"/>
              </a:solidFill>
            </a:endParaRPr>
          </a:p>
          <a:p>
            <a:pPr marL="0" lvl="0" indent="0" algn="l" rtl="0">
              <a:spcBef>
                <a:spcPts val="0"/>
              </a:spcBef>
              <a:spcAft>
                <a:spcPts val="0"/>
              </a:spcAft>
              <a:buNone/>
            </a:pPr>
            <a:endParaRPr sz="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 Design - Test Plan</a:t>
            </a:r>
            <a:endParaRPr b="1"/>
          </a:p>
        </p:txBody>
      </p:sp>
      <p:sp>
        <p:nvSpPr>
          <p:cNvPr id="183" name="Google Shape;183;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After testing we should be able to make a solid pancake.</a:t>
            </a: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Robotic Arm</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Smoothness, Accuracy and Capability</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Computer Vision</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Speed and Accuracy</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Electrical and Mechanical Systems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Circuitry, Voltage, Safety and Built Properly</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Embedded Systems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Speed and Accuracy</a:t>
            </a:r>
            <a:endParaRPr>
              <a:solidFill>
                <a:srgbClr val="000000"/>
              </a:solidFill>
            </a:endParaRPr>
          </a:p>
        </p:txBody>
      </p:sp>
      <p:pic>
        <p:nvPicPr>
          <p:cNvPr id="184" name="Google Shape;184;p30"/>
          <p:cNvPicPr preferRelativeResize="0"/>
          <p:nvPr/>
        </p:nvPicPr>
        <p:blipFill>
          <a:blip r:embed="rId3">
            <a:alphaModFix/>
          </a:blip>
          <a:stretch>
            <a:fillRect/>
          </a:stretch>
        </p:blipFill>
        <p:spPr>
          <a:xfrm>
            <a:off x="5126207" y="1818337"/>
            <a:ext cx="3706101" cy="20846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 Design - Prototyping</a:t>
            </a:r>
            <a:endParaRPr b="1"/>
          </a:p>
        </p:txBody>
      </p:sp>
      <p:sp>
        <p:nvSpPr>
          <p:cNvPr id="190" name="Google Shape;190;p31"/>
          <p:cNvSpPr txBox="1">
            <a:spLocks noGrp="1"/>
          </p:cNvSpPr>
          <p:nvPr>
            <p:ph type="body" idx="1"/>
          </p:nvPr>
        </p:nvSpPr>
        <p:spPr>
          <a:xfrm>
            <a:off x="311700" y="1152475"/>
            <a:ext cx="4260300" cy="17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FlipJack</a:t>
            </a: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How</a:t>
            </a:r>
            <a:endParaRPr>
              <a:solidFill>
                <a:srgbClr val="000000"/>
              </a:solidFill>
            </a:endParaRPr>
          </a:p>
          <a:p>
            <a:pPr marL="914400" lvl="1" indent="-317500" algn="l" rtl="0">
              <a:spcBef>
                <a:spcPts val="0"/>
              </a:spcBef>
              <a:spcAft>
                <a:spcPts val="0"/>
              </a:spcAft>
              <a:buClr>
                <a:schemeClr val="dk1"/>
              </a:buClr>
              <a:buSzPts val="1400"/>
              <a:buChar char="○"/>
            </a:pPr>
            <a:r>
              <a:rPr lang="en">
                <a:solidFill>
                  <a:schemeClr val="dk1"/>
                </a:solidFill>
              </a:rPr>
              <a:t>Arduino Controlled</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Cooked on Sheet Metal</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Servo Powered Flipping</a:t>
            </a:r>
            <a:endParaRPr>
              <a:solidFill>
                <a:srgbClr val="000000"/>
              </a:solidFill>
            </a:endParaRPr>
          </a:p>
        </p:txBody>
      </p:sp>
      <p:pic>
        <p:nvPicPr>
          <p:cNvPr id="191" name="Google Shape;191;p31"/>
          <p:cNvPicPr preferRelativeResize="0"/>
          <p:nvPr/>
        </p:nvPicPr>
        <p:blipFill rotWithShape="1">
          <a:blip r:embed="rId3">
            <a:alphaModFix/>
          </a:blip>
          <a:srcRect l="14756" t="30945" r="18228" b="18439"/>
          <a:stretch/>
        </p:blipFill>
        <p:spPr>
          <a:xfrm>
            <a:off x="4934075" y="966437"/>
            <a:ext cx="3898225" cy="2090125"/>
          </a:xfrm>
          <a:prstGeom prst="rect">
            <a:avLst/>
          </a:prstGeom>
          <a:noFill/>
          <a:ln>
            <a:noFill/>
          </a:ln>
        </p:spPr>
      </p:pic>
      <p:pic>
        <p:nvPicPr>
          <p:cNvPr id="192" name="Google Shape;192;p31" title="FlipJacks Flip Cycle.mp4">
            <a:hlinkClick r:id="rId4"/>
          </p:cNvPr>
          <p:cNvPicPr preferRelativeResize="0"/>
          <p:nvPr/>
        </p:nvPicPr>
        <p:blipFill>
          <a:blip r:embed="rId5">
            <a:alphaModFix/>
          </a:blip>
          <a:stretch>
            <a:fillRect/>
          </a:stretch>
        </p:blipFill>
        <p:spPr>
          <a:xfrm>
            <a:off x="4934075" y="3053350"/>
            <a:ext cx="3898225" cy="2090150"/>
          </a:xfrm>
          <a:prstGeom prst="rect">
            <a:avLst/>
          </a:prstGeom>
          <a:noFill/>
          <a:ln>
            <a:noFill/>
          </a:ln>
        </p:spPr>
      </p:pic>
      <p:sp>
        <p:nvSpPr>
          <p:cNvPr id="193" name="Google Shape;193;p31"/>
          <p:cNvSpPr txBox="1"/>
          <p:nvPr/>
        </p:nvSpPr>
        <p:spPr>
          <a:xfrm>
            <a:off x="311700" y="3053350"/>
            <a:ext cx="4260300" cy="1854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600">
              <a:solidFill>
                <a:schemeClr val="dk1"/>
              </a:solidFill>
            </a:endParaRPr>
          </a:p>
          <a:p>
            <a:pPr marL="457200" lvl="0" indent="-342900" algn="l" rtl="0">
              <a:lnSpc>
                <a:spcPct val="115000"/>
              </a:lnSpc>
              <a:spcBef>
                <a:spcPts val="1600"/>
              </a:spcBef>
              <a:spcAft>
                <a:spcPts val="0"/>
              </a:spcAft>
              <a:buClr>
                <a:schemeClr val="dk1"/>
              </a:buClr>
              <a:buSzPts val="1800"/>
              <a:buChar char="●"/>
            </a:pPr>
            <a:r>
              <a:rPr lang="en" sz="1800">
                <a:solidFill>
                  <a:schemeClr val="dk1"/>
                </a:solidFill>
              </a:rPr>
              <a:t>Results</a:t>
            </a:r>
            <a:endParaRPr sz="1800">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Cooked 3 pancakes every 10 minutes</a:t>
            </a:r>
            <a:endParaRPr>
              <a:solidFill>
                <a:schemeClr val="dk1"/>
              </a:solidFill>
            </a:endParaRPr>
          </a:p>
          <a:p>
            <a:pPr marL="1371600" lvl="2" indent="-317500" algn="l" rtl="0">
              <a:lnSpc>
                <a:spcPct val="115000"/>
              </a:lnSpc>
              <a:spcBef>
                <a:spcPts val="0"/>
              </a:spcBef>
              <a:spcAft>
                <a:spcPts val="0"/>
              </a:spcAft>
              <a:buClr>
                <a:schemeClr val="dk1"/>
              </a:buClr>
              <a:buSzPts val="1400"/>
              <a:buChar char="■"/>
            </a:pPr>
            <a:r>
              <a:rPr lang="en">
                <a:solidFill>
                  <a:schemeClr val="dk1"/>
                </a:solidFill>
              </a:rPr>
              <a:t>10 minutes on each side</a:t>
            </a:r>
            <a:endParaRPr>
              <a:solidFill>
                <a:schemeClr val="dk1"/>
              </a:solidFill>
            </a:endParaRPr>
          </a:p>
          <a:p>
            <a:pPr marL="1371600" lvl="2" indent="-317500" algn="l" rtl="0">
              <a:lnSpc>
                <a:spcPct val="115000"/>
              </a:lnSpc>
              <a:spcBef>
                <a:spcPts val="0"/>
              </a:spcBef>
              <a:spcAft>
                <a:spcPts val="0"/>
              </a:spcAft>
              <a:buClr>
                <a:schemeClr val="dk1"/>
              </a:buClr>
              <a:buSzPts val="1400"/>
              <a:buChar char="■"/>
            </a:pPr>
            <a:r>
              <a:rPr lang="en">
                <a:solidFill>
                  <a:schemeClr val="dk1"/>
                </a:solidFill>
              </a:rPr>
              <a:t>Pancakes were under-done</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Pancakes stuck to the sheet metal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211248" y="-88506"/>
            <a:ext cx="499500" cy="532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C</a:t>
            </a:r>
            <a:endParaRPr sz="2400" b="1"/>
          </a:p>
          <a:p>
            <a:pPr marL="0" lvl="0" indent="0" algn="l" rtl="0">
              <a:spcBef>
                <a:spcPts val="0"/>
              </a:spcBef>
              <a:spcAft>
                <a:spcPts val="0"/>
              </a:spcAft>
              <a:buNone/>
            </a:pPr>
            <a:r>
              <a:rPr lang="en" sz="2400" b="1"/>
              <a:t>O</a:t>
            </a:r>
            <a:endParaRPr sz="2400" b="1"/>
          </a:p>
          <a:p>
            <a:pPr marL="0" lvl="0" indent="0" algn="l" rtl="0">
              <a:spcBef>
                <a:spcPts val="0"/>
              </a:spcBef>
              <a:spcAft>
                <a:spcPts val="0"/>
              </a:spcAft>
              <a:buNone/>
            </a:pPr>
            <a:r>
              <a:rPr lang="en" sz="2400" b="1"/>
              <a:t>N</a:t>
            </a:r>
            <a:endParaRPr sz="2400" b="1"/>
          </a:p>
          <a:p>
            <a:pPr marL="0" lvl="0" indent="0" algn="l" rtl="0">
              <a:spcBef>
                <a:spcPts val="0"/>
              </a:spcBef>
              <a:spcAft>
                <a:spcPts val="0"/>
              </a:spcAft>
              <a:buNone/>
            </a:pPr>
            <a:r>
              <a:rPr lang="en" sz="2400" b="1"/>
              <a:t>C</a:t>
            </a:r>
            <a:endParaRPr sz="2400" b="1"/>
          </a:p>
          <a:p>
            <a:pPr marL="0" lvl="0" indent="0" algn="l" rtl="0">
              <a:spcBef>
                <a:spcPts val="0"/>
              </a:spcBef>
              <a:spcAft>
                <a:spcPts val="0"/>
              </a:spcAft>
              <a:buNone/>
            </a:pPr>
            <a:r>
              <a:rPr lang="en" sz="2400" b="1"/>
              <a:t>E</a:t>
            </a:r>
            <a:endParaRPr sz="2400" b="1"/>
          </a:p>
          <a:p>
            <a:pPr marL="0" lvl="0" indent="0" algn="l" rtl="0">
              <a:spcBef>
                <a:spcPts val="0"/>
              </a:spcBef>
              <a:spcAft>
                <a:spcPts val="0"/>
              </a:spcAft>
              <a:buNone/>
            </a:pPr>
            <a:r>
              <a:rPr lang="en" sz="2400" b="1"/>
              <a:t>P</a:t>
            </a:r>
            <a:endParaRPr sz="2400" b="1"/>
          </a:p>
          <a:p>
            <a:pPr marL="0" lvl="0" indent="0" algn="l" rtl="0">
              <a:spcBef>
                <a:spcPts val="0"/>
              </a:spcBef>
              <a:spcAft>
                <a:spcPts val="0"/>
              </a:spcAft>
              <a:buNone/>
            </a:pPr>
            <a:r>
              <a:rPr lang="en" sz="2400" b="1"/>
              <a:t>T</a:t>
            </a:r>
            <a:endParaRPr sz="2400" b="1"/>
          </a:p>
          <a:p>
            <a:pPr marL="0" lvl="0" indent="0" algn="l" rtl="0">
              <a:spcBef>
                <a:spcPts val="0"/>
              </a:spcBef>
              <a:spcAft>
                <a:spcPts val="0"/>
              </a:spcAft>
              <a:buNone/>
            </a:pPr>
            <a:endParaRPr sz="2400" b="1"/>
          </a:p>
          <a:p>
            <a:pPr marL="0" lvl="0" indent="0" algn="l" rtl="0">
              <a:spcBef>
                <a:spcPts val="0"/>
              </a:spcBef>
              <a:spcAft>
                <a:spcPts val="0"/>
              </a:spcAft>
              <a:buNone/>
            </a:pPr>
            <a:r>
              <a:rPr lang="en" sz="2400" b="1"/>
              <a:t>S</a:t>
            </a:r>
            <a:endParaRPr sz="2400" b="1"/>
          </a:p>
          <a:p>
            <a:pPr marL="0" lvl="0" indent="0" algn="l" rtl="0">
              <a:spcBef>
                <a:spcPts val="0"/>
              </a:spcBef>
              <a:spcAft>
                <a:spcPts val="0"/>
              </a:spcAft>
              <a:buNone/>
            </a:pPr>
            <a:r>
              <a:rPr lang="en" sz="2400" b="1"/>
              <a:t>K</a:t>
            </a:r>
            <a:endParaRPr sz="2400" b="1"/>
          </a:p>
          <a:p>
            <a:pPr marL="0" lvl="0" indent="0" algn="l" rtl="0">
              <a:spcBef>
                <a:spcPts val="0"/>
              </a:spcBef>
              <a:spcAft>
                <a:spcPts val="0"/>
              </a:spcAft>
              <a:buNone/>
            </a:pPr>
            <a:r>
              <a:rPr lang="en" sz="2400" b="1"/>
              <a:t>ET</a:t>
            </a:r>
            <a:endParaRPr sz="2400" b="1"/>
          </a:p>
          <a:p>
            <a:pPr marL="0" lvl="0" indent="0" algn="l" rtl="0">
              <a:spcBef>
                <a:spcPts val="0"/>
              </a:spcBef>
              <a:spcAft>
                <a:spcPts val="0"/>
              </a:spcAft>
              <a:buNone/>
            </a:pPr>
            <a:r>
              <a:rPr lang="en" sz="2400" b="1"/>
              <a:t>C</a:t>
            </a:r>
            <a:endParaRPr sz="2400" b="1"/>
          </a:p>
          <a:p>
            <a:pPr marL="0" lvl="0" indent="0" algn="l" rtl="0">
              <a:spcBef>
                <a:spcPts val="0"/>
              </a:spcBef>
              <a:spcAft>
                <a:spcPts val="0"/>
              </a:spcAft>
              <a:buNone/>
            </a:pPr>
            <a:r>
              <a:rPr lang="en" sz="2400" b="1"/>
              <a:t>H</a:t>
            </a:r>
            <a:endParaRPr sz="2400" b="1"/>
          </a:p>
        </p:txBody>
      </p:sp>
      <p:sp>
        <p:nvSpPr>
          <p:cNvPr id="60" name="Google Shape;60;p14"/>
          <p:cNvSpPr txBox="1"/>
          <p:nvPr/>
        </p:nvSpPr>
        <p:spPr>
          <a:xfrm>
            <a:off x="542325" y="1433425"/>
            <a:ext cx="678000" cy="37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1" name="Google Shape;61;p14"/>
          <p:cNvPicPr preferRelativeResize="0"/>
          <p:nvPr/>
        </p:nvPicPr>
        <p:blipFill>
          <a:blip r:embed="rId3">
            <a:alphaModFix/>
          </a:blip>
          <a:stretch>
            <a:fillRect/>
          </a:stretch>
        </p:blipFill>
        <p:spPr>
          <a:xfrm>
            <a:off x="1293350" y="-4175"/>
            <a:ext cx="7272464"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Conclusion - Milestone Status</a:t>
            </a:r>
            <a:endParaRPr b="1"/>
          </a:p>
        </p:txBody>
      </p:sp>
      <p:graphicFrame>
        <p:nvGraphicFramePr>
          <p:cNvPr id="199" name="Google Shape;199;p32"/>
          <p:cNvGraphicFramePr/>
          <p:nvPr/>
        </p:nvGraphicFramePr>
        <p:xfrm>
          <a:off x="311700" y="1236500"/>
          <a:ext cx="3000000" cy="3000000"/>
        </p:xfrm>
        <a:graphic>
          <a:graphicData uri="http://schemas.openxmlformats.org/drawingml/2006/table">
            <a:tbl>
              <a:tblPr>
                <a:noFill/>
                <a:tableStyleId>{F4F81B2D-2D20-4904-8A75-B5683C1C35EE}</a:tableStyleId>
              </a:tblPr>
              <a:tblGrid>
                <a:gridCol w="3788850">
                  <a:extLst>
                    <a:ext uri="{9D8B030D-6E8A-4147-A177-3AD203B41FA5}">
                      <a16:colId xmlns:a16="http://schemas.microsoft.com/office/drawing/2014/main" val="20000"/>
                    </a:ext>
                  </a:extLst>
                </a:gridCol>
                <a:gridCol w="965300">
                  <a:extLst>
                    <a:ext uri="{9D8B030D-6E8A-4147-A177-3AD203B41FA5}">
                      <a16:colId xmlns:a16="http://schemas.microsoft.com/office/drawing/2014/main" val="20001"/>
                    </a:ext>
                  </a:extLst>
                </a:gridCol>
                <a:gridCol w="38515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b="1"/>
                        <a:t>Deliverables</a:t>
                      </a:r>
                      <a:endParaRPr b="1"/>
                    </a:p>
                  </a:txBody>
                  <a:tcPr marL="91425" marR="91425" marT="91425" marB="91425"/>
                </a:tc>
                <a:tc>
                  <a:txBody>
                    <a:bodyPr/>
                    <a:lstStyle/>
                    <a:p>
                      <a:pPr marL="0" lvl="0" indent="0" algn="l" rtl="0">
                        <a:spcBef>
                          <a:spcPts val="0"/>
                        </a:spcBef>
                        <a:spcAft>
                          <a:spcPts val="0"/>
                        </a:spcAft>
                        <a:buNone/>
                      </a:pPr>
                      <a:r>
                        <a:rPr lang="en" b="1"/>
                        <a:t>% Done</a:t>
                      </a:r>
                      <a:endParaRPr b="1"/>
                    </a:p>
                  </a:txBody>
                  <a:tcPr marL="91425" marR="91425" marT="91425" marB="91425"/>
                </a:tc>
                <a:tc>
                  <a:txBody>
                    <a:bodyPr/>
                    <a:lstStyle/>
                    <a:p>
                      <a:pPr marL="0" lvl="0" indent="0" algn="l" rtl="0">
                        <a:spcBef>
                          <a:spcPts val="0"/>
                        </a:spcBef>
                        <a:spcAft>
                          <a:spcPts val="0"/>
                        </a:spcAft>
                        <a:buNone/>
                      </a:pPr>
                      <a:r>
                        <a:rPr lang="en" b="1"/>
                        <a:t>Status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chemeClr val="dk1"/>
                          </a:solidFill>
                        </a:rPr>
                        <a:t>Project Proposal Accepted</a:t>
                      </a:r>
                      <a:endParaRPr/>
                    </a:p>
                  </a:txBody>
                  <a:tcPr marL="91425" marR="91425" marT="91425" marB="91425"/>
                </a:tc>
                <a:tc>
                  <a:txBody>
                    <a:bodyPr/>
                    <a:lstStyle/>
                    <a:p>
                      <a:pPr marL="0" lvl="0" indent="0" algn="ctr" rtl="0">
                        <a:spcBef>
                          <a:spcPts val="0"/>
                        </a:spcBef>
                        <a:spcAft>
                          <a:spcPts val="0"/>
                        </a:spcAft>
                        <a:buNone/>
                      </a:pPr>
                      <a:r>
                        <a:rPr lang="en"/>
                        <a:t>100%</a:t>
                      </a:r>
                      <a:endParaRPr/>
                    </a:p>
                  </a:txBody>
                  <a:tcPr marL="91425" marR="91425" marT="91425" marB="91425"/>
                </a:tc>
                <a:tc>
                  <a:txBody>
                    <a:bodyPr/>
                    <a:lstStyle/>
                    <a:p>
                      <a:pPr marL="0" lvl="0" indent="0" algn="l" rtl="0">
                        <a:spcBef>
                          <a:spcPts val="0"/>
                        </a:spcBef>
                        <a:spcAft>
                          <a:spcPts val="0"/>
                        </a:spcAft>
                        <a:buNone/>
                      </a:pPr>
                      <a:r>
                        <a:rPr lang="en"/>
                        <a:t>The project was accepted</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chemeClr val="dk1"/>
                          </a:solidFill>
                        </a:rPr>
                        <a:t>Demonstrate a Responsive User Interface</a:t>
                      </a:r>
                      <a:endParaRPr/>
                    </a:p>
                  </a:txBody>
                  <a:tcPr marL="91425" marR="91425" marT="91425" marB="91425"/>
                </a:tc>
                <a:tc>
                  <a:txBody>
                    <a:bodyPr/>
                    <a:lstStyle/>
                    <a:p>
                      <a:pPr marL="0" lvl="0" indent="0" algn="ctr" rtl="0">
                        <a:spcBef>
                          <a:spcPts val="0"/>
                        </a:spcBef>
                        <a:spcAft>
                          <a:spcPts val="0"/>
                        </a:spcAft>
                        <a:buNone/>
                      </a:pPr>
                      <a:r>
                        <a:rPr lang="en"/>
                        <a:t>25%</a:t>
                      </a:r>
                      <a:endParaRPr/>
                    </a:p>
                  </a:txBody>
                  <a:tcPr marL="91425" marR="91425" marT="91425" marB="91425"/>
                </a:tc>
                <a:tc>
                  <a:txBody>
                    <a:bodyPr/>
                    <a:lstStyle/>
                    <a:p>
                      <a:pPr marL="0" lvl="0" indent="0" algn="l" rtl="0">
                        <a:spcBef>
                          <a:spcPts val="0"/>
                        </a:spcBef>
                        <a:spcAft>
                          <a:spcPts val="0"/>
                        </a:spcAft>
                        <a:buNone/>
                      </a:pPr>
                      <a:r>
                        <a:rPr lang="en"/>
                        <a:t>Decided on testing plan and final interface</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The robotic arm is built</a:t>
                      </a:r>
                      <a:endParaRPr/>
                    </a:p>
                  </a:txBody>
                  <a:tcPr marL="91425" marR="91425" marT="91425" marB="91425"/>
                </a:tc>
                <a:tc>
                  <a:txBody>
                    <a:bodyPr/>
                    <a:lstStyle/>
                    <a:p>
                      <a:pPr marL="0" lvl="0" indent="0" algn="ctr" rtl="0">
                        <a:spcBef>
                          <a:spcPts val="0"/>
                        </a:spcBef>
                        <a:spcAft>
                          <a:spcPts val="0"/>
                        </a:spcAft>
                        <a:buNone/>
                      </a:pPr>
                      <a:r>
                        <a:rPr lang="en"/>
                        <a:t>60%</a:t>
                      </a:r>
                      <a:endParaRPr/>
                    </a:p>
                  </a:txBody>
                  <a:tcPr marL="91425" marR="91425" marT="91425" marB="91425"/>
                </a:tc>
                <a:tc>
                  <a:txBody>
                    <a:bodyPr/>
                    <a:lstStyle/>
                    <a:p>
                      <a:pPr marL="0" lvl="0" indent="0" algn="l" rtl="0">
                        <a:spcBef>
                          <a:spcPts val="0"/>
                        </a:spcBef>
                        <a:spcAft>
                          <a:spcPts val="0"/>
                        </a:spcAft>
                        <a:buNone/>
                      </a:pPr>
                      <a:r>
                        <a:rPr lang="en">
                          <a:solidFill>
                            <a:schemeClr val="dk1"/>
                          </a:solidFill>
                        </a:rPr>
                        <a:t>60% of parts have been 3D printed</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CV detects when a pancake is ready to flip</a:t>
                      </a:r>
                      <a:endParaRPr/>
                    </a:p>
                  </a:txBody>
                  <a:tcPr marL="91425" marR="91425" marT="91425" marB="91425"/>
                </a:tc>
                <a:tc>
                  <a:txBody>
                    <a:bodyPr/>
                    <a:lstStyle/>
                    <a:p>
                      <a:pPr marL="0" lvl="0" indent="0" algn="ctr" rtl="0">
                        <a:spcBef>
                          <a:spcPts val="0"/>
                        </a:spcBef>
                        <a:spcAft>
                          <a:spcPts val="0"/>
                        </a:spcAft>
                        <a:buNone/>
                      </a:pPr>
                      <a:r>
                        <a:rPr lang="en"/>
                        <a:t>40%</a:t>
                      </a:r>
                      <a:endParaRPr/>
                    </a:p>
                  </a:txBody>
                  <a:tcPr marL="91425" marR="91425" marT="91425" marB="91425"/>
                </a:tc>
                <a:tc>
                  <a:txBody>
                    <a:bodyPr/>
                    <a:lstStyle/>
                    <a:p>
                      <a:pPr marL="0" lvl="0" indent="0" algn="l" rtl="0">
                        <a:spcBef>
                          <a:spcPts val="0"/>
                        </a:spcBef>
                        <a:spcAft>
                          <a:spcPts val="0"/>
                        </a:spcAft>
                        <a:buNone/>
                      </a:pPr>
                      <a:r>
                        <a:rPr lang="en"/>
                        <a:t>The CV program is in the debug process for video files</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The robotic arm is programmed for cooking</a:t>
                      </a:r>
                      <a:endParaRPr/>
                    </a:p>
                    <a:p>
                      <a:pPr marL="457200" lvl="0" indent="-317500" algn="l" rtl="0">
                        <a:spcBef>
                          <a:spcPts val="0"/>
                        </a:spcBef>
                        <a:spcAft>
                          <a:spcPts val="0"/>
                        </a:spcAft>
                        <a:buSzPts val="1400"/>
                        <a:buChar char="●"/>
                      </a:pPr>
                      <a:r>
                        <a:rPr lang="en"/>
                        <a:t>Pouring batter onto the flattop</a:t>
                      </a:r>
                      <a:endParaRPr/>
                    </a:p>
                    <a:p>
                      <a:pPr marL="457200" lvl="0" indent="-317500" algn="l" rtl="0">
                        <a:spcBef>
                          <a:spcPts val="0"/>
                        </a:spcBef>
                        <a:spcAft>
                          <a:spcPts val="0"/>
                        </a:spcAft>
                        <a:buSzPts val="1400"/>
                        <a:buChar char="●"/>
                      </a:pPr>
                      <a:r>
                        <a:rPr lang="en"/>
                        <a:t>Flipping a pancake</a:t>
                      </a:r>
                      <a:endParaRPr/>
                    </a:p>
                  </a:txBody>
                  <a:tcPr marL="91425" marR="91425" marT="91425" marB="91425"/>
                </a:tc>
                <a:tc>
                  <a:txBody>
                    <a:bodyPr/>
                    <a:lstStyle/>
                    <a:p>
                      <a:pPr marL="0" lvl="0" indent="0" algn="ctr" rtl="0">
                        <a:spcBef>
                          <a:spcPts val="0"/>
                        </a:spcBef>
                        <a:spcAft>
                          <a:spcPts val="0"/>
                        </a:spcAft>
                        <a:buNone/>
                      </a:pPr>
                      <a:r>
                        <a:rPr lang="en"/>
                        <a:t>20%</a:t>
                      </a:r>
                      <a:endParaRPr/>
                    </a:p>
                  </a:txBody>
                  <a:tcPr marL="91425" marR="91425" marT="91425" marB="91425"/>
                </a:tc>
                <a:tc>
                  <a:txBody>
                    <a:bodyPr/>
                    <a:lstStyle/>
                    <a:p>
                      <a:pPr marL="457200" lvl="0" indent="-317500" algn="l" rtl="0">
                        <a:spcBef>
                          <a:spcPts val="0"/>
                        </a:spcBef>
                        <a:spcAft>
                          <a:spcPts val="0"/>
                        </a:spcAft>
                        <a:buSzPts val="1400"/>
                        <a:buChar char="●"/>
                      </a:pPr>
                      <a:r>
                        <a:rPr lang="en"/>
                        <a:t>The pancake recipe has been decided</a:t>
                      </a:r>
                      <a:endParaRPr/>
                    </a:p>
                    <a:p>
                      <a:pPr marL="457200" lvl="0" indent="-317500" algn="l" rtl="0">
                        <a:spcBef>
                          <a:spcPts val="0"/>
                        </a:spcBef>
                        <a:spcAft>
                          <a:spcPts val="0"/>
                        </a:spcAft>
                        <a:buSzPts val="1400"/>
                        <a:buChar char="●"/>
                      </a:pPr>
                      <a:r>
                        <a:rPr lang="en"/>
                        <a:t>The technical flipping motion has been planned</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b="1"/>
                        <a:t>The automated system can make pancakes</a:t>
                      </a:r>
                      <a:endParaRPr b="1"/>
                    </a:p>
                  </a:txBody>
                  <a:tcPr marL="91425" marR="91425" marT="91425" marB="91425"/>
                </a:tc>
                <a:tc>
                  <a:txBody>
                    <a:bodyPr/>
                    <a:lstStyle/>
                    <a:p>
                      <a:pPr marL="0" lvl="0" indent="0" algn="ctr" rtl="0">
                        <a:spcBef>
                          <a:spcPts val="0"/>
                        </a:spcBef>
                        <a:spcAft>
                          <a:spcPts val="0"/>
                        </a:spcAft>
                        <a:buNone/>
                      </a:pPr>
                      <a:r>
                        <a:rPr lang="en" b="1"/>
                        <a:t>25%</a:t>
                      </a:r>
                      <a:endParaRPr b="1"/>
                    </a:p>
                  </a:txBody>
                  <a:tcPr marL="91425" marR="91425" marT="91425" marB="91425"/>
                </a:tc>
                <a:tc>
                  <a:txBody>
                    <a:bodyPr/>
                    <a:lstStyle/>
                    <a:p>
                      <a:pPr marL="0" lvl="0" indent="0" algn="l" rtl="0">
                        <a:spcBef>
                          <a:spcPts val="0"/>
                        </a:spcBef>
                        <a:spcAft>
                          <a:spcPts val="0"/>
                        </a:spcAft>
                        <a:buNone/>
                      </a:pPr>
                      <a:r>
                        <a:rPr lang="en" b="1"/>
                        <a:t>The subsystems are being developed</a:t>
                      </a:r>
                      <a:endParaRPr b="1"/>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Conclusion - Team Members</a:t>
            </a:r>
            <a:endParaRPr b="1"/>
          </a:p>
        </p:txBody>
      </p:sp>
      <p:graphicFrame>
        <p:nvGraphicFramePr>
          <p:cNvPr id="205" name="Google Shape;205;p33"/>
          <p:cNvGraphicFramePr/>
          <p:nvPr/>
        </p:nvGraphicFramePr>
        <p:xfrm>
          <a:off x="311700" y="1236500"/>
          <a:ext cx="3000000" cy="3000000"/>
        </p:xfrm>
        <a:graphic>
          <a:graphicData uri="http://schemas.openxmlformats.org/drawingml/2006/table">
            <a:tbl>
              <a:tblPr>
                <a:noFill/>
                <a:tableStyleId>{F4F81B2D-2D20-4904-8A75-B5683C1C35EE}</a:tableStyleId>
              </a:tblPr>
              <a:tblGrid>
                <a:gridCol w="1408700">
                  <a:extLst>
                    <a:ext uri="{9D8B030D-6E8A-4147-A177-3AD203B41FA5}">
                      <a16:colId xmlns:a16="http://schemas.microsoft.com/office/drawing/2014/main" val="20000"/>
                    </a:ext>
                  </a:extLst>
                </a:gridCol>
                <a:gridCol w="3261225">
                  <a:extLst>
                    <a:ext uri="{9D8B030D-6E8A-4147-A177-3AD203B41FA5}">
                      <a16:colId xmlns:a16="http://schemas.microsoft.com/office/drawing/2014/main" val="20001"/>
                    </a:ext>
                  </a:extLst>
                </a:gridCol>
                <a:gridCol w="326122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b="1"/>
                        <a:t>Team Member</a:t>
                      </a:r>
                      <a:endParaRPr b="1"/>
                    </a:p>
                  </a:txBody>
                  <a:tcPr marL="91425" marR="91425" marT="91425" marB="91425"/>
                </a:tc>
                <a:tc>
                  <a:txBody>
                    <a:bodyPr/>
                    <a:lstStyle/>
                    <a:p>
                      <a:pPr marL="0" lvl="0" indent="0" algn="l" rtl="0">
                        <a:spcBef>
                          <a:spcPts val="0"/>
                        </a:spcBef>
                        <a:spcAft>
                          <a:spcPts val="0"/>
                        </a:spcAft>
                        <a:buNone/>
                      </a:pPr>
                      <a:r>
                        <a:rPr lang="en" b="1"/>
                        <a:t>Responsibility</a:t>
                      </a:r>
                      <a:endParaRPr b="1"/>
                    </a:p>
                  </a:txBody>
                  <a:tcPr marL="91425" marR="91425" marT="91425" marB="91425"/>
                </a:tc>
                <a:tc>
                  <a:txBody>
                    <a:bodyPr/>
                    <a:lstStyle/>
                    <a:p>
                      <a:pPr marL="0" lvl="0" indent="0" algn="l" rtl="0">
                        <a:spcBef>
                          <a:spcPts val="0"/>
                        </a:spcBef>
                        <a:spcAft>
                          <a:spcPts val="0"/>
                        </a:spcAft>
                        <a:buNone/>
                      </a:pPr>
                      <a:r>
                        <a:rPr lang="en" b="1"/>
                        <a:t>Semester Contributions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Clr>
                          <a:schemeClr val="dk1"/>
                        </a:buClr>
                        <a:buSzPts val="1100"/>
                        <a:buFont typeface="Arial"/>
                        <a:buNone/>
                      </a:pPr>
                      <a:r>
                        <a:rPr lang="en">
                          <a:solidFill>
                            <a:schemeClr val="dk1"/>
                          </a:solidFill>
                        </a:rPr>
                        <a:t>Brett Altena</a:t>
                      </a:r>
                      <a:endParaRPr/>
                    </a:p>
                  </a:txBody>
                  <a:tcPr marL="91425" marR="91425" marT="91425" marB="91425"/>
                </a:tc>
                <a:tc>
                  <a:txBody>
                    <a:bodyPr/>
                    <a:lstStyle/>
                    <a:p>
                      <a:pPr marL="0" lvl="0" indent="0" algn="l" rtl="0">
                        <a:spcBef>
                          <a:spcPts val="0"/>
                        </a:spcBef>
                        <a:spcAft>
                          <a:spcPts val="0"/>
                        </a:spcAft>
                        <a:buNone/>
                      </a:pPr>
                      <a:r>
                        <a:rPr lang="en"/>
                        <a:t>Team Leader, Meeting Facilitator, and CV Developer</a:t>
                      </a:r>
                      <a:endParaRPr/>
                    </a:p>
                  </a:txBody>
                  <a:tcPr marL="91425" marR="91425" marT="91425" marB="91425"/>
                </a:tc>
                <a:tc>
                  <a:txBody>
                    <a:bodyPr/>
                    <a:lstStyle/>
                    <a:p>
                      <a:pPr marL="0" lvl="0" indent="0" algn="l" rtl="0">
                        <a:spcBef>
                          <a:spcPts val="0"/>
                        </a:spcBef>
                        <a:spcAft>
                          <a:spcPts val="0"/>
                        </a:spcAft>
                        <a:buNone/>
                      </a:pPr>
                      <a:r>
                        <a:rPr lang="en"/>
                        <a:t>Programming CV Logic, Prototyping, and Team Liaison</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chemeClr val="dk1"/>
                          </a:solidFill>
                        </a:rPr>
                        <a:t>Drew Caneff</a:t>
                      </a:r>
                      <a:endParaRPr/>
                    </a:p>
                  </a:txBody>
                  <a:tcPr marL="91425" marR="91425" marT="91425" marB="91425"/>
                </a:tc>
                <a:tc>
                  <a:txBody>
                    <a:bodyPr/>
                    <a:lstStyle/>
                    <a:p>
                      <a:pPr marL="0" lvl="0" indent="0" algn="l" rtl="0">
                        <a:spcBef>
                          <a:spcPts val="0"/>
                        </a:spcBef>
                        <a:spcAft>
                          <a:spcPts val="0"/>
                        </a:spcAft>
                        <a:buNone/>
                      </a:pPr>
                      <a:r>
                        <a:rPr lang="en"/>
                        <a:t>Finance Manager and Electromechanical Engineer</a:t>
                      </a:r>
                      <a:endParaRPr/>
                    </a:p>
                  </a:txBody>
                  <a:tcPr marL="91425" marR="91425" marT="91425" marB="91425"/>
                </a:tc>
                <a:tc>
                  <a:txBody>
                    <a:bodyPr/>
                    <a:lstStyle/>
                    <a:p>
                      <a:pPr marL="0" lvl="0" indent="0" algn="l" rtl="0">
                        <a:spcBef>
                          <a:spcPts val="0"/>
                        </a:spcBef>
                        <a:spcAft>
                          <a:spcPts val="0"/>
                        </a:spcAft>
                        <a:buNone/>
                      </a:pPr>
                      <a:r>
                        <a:rPr lang="en"/>
                        <a:t>3D Printing Engineer and Accounting</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Amos Hunter</a:t>
                      </a:r>
                      <a:endParaRPr/>
                    </a:p>
                  </a:txBody>
                  <a:tcPr marL="91425" marR="91425" marT="91425" marB="91425"/>
                </a:tc>
                <a:tc>
                  <a:txBody>
                    <a:bodyPr/>
                    <a:lstStyle/>
                    <a:p>
                      <a:pPr marL="0" lvl="0" indent="0" algn="l" rtl="0">
                        <a:spcBef>
                          <a:spcPts val="0"/>
                        </a:spcBef>
                        <a:spcAft>
                          <a:spcPts val="0"/>
                        </a:spcAft>
                        <a:buNone/>
                      </a:pPr>
                      <a:r>
                        <a:rPr lang="en"/>
                        <a:t>Meeting Scribe and Electromechanical Specialist</a:t>
                      </a:r>
                      <a:endParaRPr/>
                    </a:p>
                  </a:txBody>
                  <a:tcPr marL="91425" marR="91425" marT="91425" marB="91425"/>
                </a:tc>
                <a:tc>
                  <a:txBody>
                    <a:bodyPr/>
                    <a:lstStyle/>
                    <a:p>
                      <a:pPr marL="0" lvl="0" indent="0" algn="l" rtl="0">
                        <a:spcBef>
                          <a:spcPts val="0"/>
                        </a:spcBef>
                        <a:spcAft>
                          <a:spcPts val="0"/>
                        </a:spcAft>
                        <a:buNone/>
                      </a:pPr>
                      <a:r>
                        <a:rPr lang="en"/>
                        <a:t>Hardware Schematics, Power Supply, and Scribe Responsibility</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Kristian Wadolowski</a:t>
                      </a:r>
                      <a:endParaRPr/>
                    </a:p>
                  </a:txBody>
                  <a:tcPr marL="91425" marR="91425" marT="91425" marB="91425"/>
                </a:tc>
                <a:tc>
                  <a:txBody>
                    <a:bodyPr/>
                    <a:lstStyle/>
                    <a:p>
                      <a:pPr marL="0" lvl="0" indent="0" algn="l" rtl="0">
                        <a:spcBef>
                          <a:spcPts val="0"/>
                        </a:spcBef>
                        <a:spcAft>
                          <a:spcPts val="0"/>
                        </a:spcAft>
                        <a:buNone/>
                      </a:pPr>
                      <a:r>
                        <a:rPr lang="en"/>
                        <a:t>Report Manager and Front End Developer</a:t>
                      </a:r>
                      <a:endParaRPr/>
                    </a:p>
                  </a:txBody>
                  <a:tcPr marL="91425" marR="91425" marT="91425" marB="91425"/>
                </a:tc>
                <a:tc>
                  <a:txBody>
                    <a:bodyPr/>
                    <a:lstStyle/>
                    <a:p>
                      <a:pPr marL="0" lvl="0" indent="0" algn="l" rtl="0">
                        <a:spcBef>
                          <a:spcPts val="0"/>
                        </a:spcBef>
                        <a:spcAft>
                          <a:spcPts val="0"/>
                        </a:spcAft>
                        <a:buNone/>
                      </a:pPr>
                      <a:r>
                        <a:rPr lang="en"/>
                        <a:t>Cooking Researcher and Editor</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Jase Grant</a:t>
                      </a:r>
                      <a:endParaRPr/>
                    </a:p>
                  </a:txBody>
                  <a:tcPr marL="91425" marR="91425" marT="91425" marB="91425"/>
                </a:tc>
                <a:tc>
                  <a:txBody>
                    <a:bodyPr/>
                    <a:lstStyle/>
                    <a:p>
                      <a:pPr marL="0" lvl="0" indent="0" algn="l" rtl="0">
                        <a:spcBef>
                          <a:spcPts val="0"/>
                        </a:spcBef>
                        <a:spcAft>
                          <a:spcPts val="0"/>
                        </a:spcAft>
                        <a:buNone/>
                      </a:pPr>
                      <a:r>
                        <a:rPr lang="en"/>
                        <a:t>Assignment Manager and Embedded Systems Engineer</a:t>
                      </a:r>
                      <a:endParaRPr/>
                    </a:p>
                  </a:txBody>
                  <a:tcPr marL="91425" marR="91425" marT="91425" marB="91425"/>
                </a:tc>
                <a:tc>
                  <a:txBody>
                    <a:bodyPr/>
                    <a:lstStyle/>
                    <a:p>
                      <a:pPr marL="0" lvl="0" indent="0" algn="l" rtl="0">
                        <a:spcBef>
                          <a:spcPts val="0"/>
                        </a:spcBef>
                        <a:spcAft>
                          <a:spcPts val="0"/>
                        </a:spcAft>
                        <a:buNone/>
                      </a:pPr>
                      <a:r>
                        <a:rPr lang="en"/>
                        <a:t>FPGA Researcher and Module Design</a:t>
                      </a:r>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Conclusion - Next Semester</a:t>
            </a:r>
            <a:endParaRPr b="1"/>
          </a:p>
        </p:txBody>
      </p:sp>
      <p:graphicFrame>
        <p:nvGraphicFramePr>
          <p:cNvPr id="211" name="Google Shape;211;p34"/>
          <p:cNvGraphicFramePr/>
          <p:nvPr/>
        </p:nvGraphicFramePr>
        <p:xfrm>
          <a:off x="311700" y="1236500"/>
          <a:ext cx="3000000" cy="3000000"/>
        </p:xfrm>
        <a:graphic>
          <a:graphicData uri="http://schemas.openxmlformats.org/drawingml/2006/table">
            <a:tbl>
              <a:tblPr>
                <a:noFill/>
                <a:tableStyleId>{F4F81B2D-2D20-4904-8A75-B5683C1C35EE}</a:tableStyleId>
              </a:tblPr>
              <a:tblGrid>
                <a:gridCol w="2372425">
                  <a:extLst>
                    <a:ext uri="{9D8B030D-6E8A-4147-A177-3AD203B41FA5}">
                      <a16:colId xmlns:a16="http://schemas.microsoft.com/office/drawing/2014/main" val="20000"/>
                    </a:ext>
                  </a:extLst>
                </a:gridCol>
                <a:gridCol w="54923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t>Team Member</a:t>
                      </a:r>
                      <a:endParaRPr b="1"/>
                    </a:p>
                  </a:txBody>
                  <a:tcPr marL="91425" marR="91425" marT="91425" marB="91425"/>
                </a:tc>
                <a:tc>
                  <a:txBody>
                    <a:bodyPr/>
                    <a:lstStyle/>
                    <a:p>
                      <a:pPr marL="0" lvl="0" indent="0" algn="l" rtl="0">
                        <a:spcBef>
                          <a:spcPts val="0"/>
                        </a:spcBef>
                        <a:spcAft>
                          <a:spcPts val="0"/>
                        </a:spcAft>
                        <a:buNone/>
                      </a:pPr>
                      <a:r>
                        <a:rPr lang="en" b="1"/>
                        <a:t>Plan for Next Semester</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chemeClr val="dk1"/>
                          </a:solidFill>
                        </a:rPr>
                        <a:t>Brett Altena</a:t>
                      </a:r>
                      <a:endParaRPr/>
                    </a:p>
                  </a:txBody>
                  <a:tcPr marL="91425" marR="91425" marT="91425" marB="91425"/>
                </a:tc>
                <a:tc>
                  <a:txBody>
                    <a:bodyPr/>
                    <a:lstStyle/>
                    <a:p>
                      <a:pPr marL="0" lvl="0" indent="0" algn="l" rtl="0">
                        <a:spcBef>
                          <a:spcPts val="0"/>
                        </a:spcBef>
                        <a:spcAft>
                          <a:spcPts val="0"/>
                        </a:spcAft>
                        <a:buNone/>
                      </a:pPr>
                      <a:r>
                        <a:rPr lang="en"/>
                        <a:t>Developing software for CV and mpARM control logic</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chemeClr val="dk1"/>
                          </a:solidFill>
                        </a:rPr>
                        <a:t>Drew Caneff</a:t>
                      </a:r>
                      <a:endParaRPr/>
                    </a:p>
                  </a:txBody>
                  <a:tcPr marL="91425" marR="91425" marT="91425" marB="91425"/>
                </a:tc>
                <a:tc>
                  <a:txBody>
                    <a:bodyPr/>
                    <a:lstStyle/>
                    <a:p>
                      <a:pPr marL="0" lvl="0" indent="0" algn="l" rtl="0">
                        <a:spcBef>
                          <a:spcPts val="0"/>
                        </a:spcBef>
                        <a:spcAft>
                          <a:spcPts val="0"/>
                        </a:spcAft>
                        <a:buNone/>
                      </a:pPr>
                      <a:r>
                        <a:rPr lang="en"/>
                        <a:t>Assembling the robotic arm and internal control system</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Amos Hunter</a:t>
                      </a:r>
                      <a:endParaRPr/>
                    </a:p>
                  </a:txBody>
                  <a:tcPr marL="91425" marR="91425" marT="91425" marB="91425"/>
                </a:tc>
                <a:tc>
                  <a:txBody>
                    <a:bodyPr/>
                    <a:lstStyle/>
                    <a:p>
                      <a:pPr marL="0" lvl="0" indent="0" algn="l" rtl="0">
                        <a:spcBef>
                          <a:spcPts val="0"/>
                        </a:spcBef>
                        <a:spcAft>
                          <a:spcPts val="0"/>
                        </a:spcAft>
                        <a:buNone/>
                      </a:pPr>
                      <a:r>
                        <a:rPr lang="en"/>
                        <a:t>Assembling the outer fixture, mounting the arm, connecting power supplies, and control circuits</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Kristian Wadolowski</a:t>
                      </a:r>
                      <a:endParaRPr/>
                    </a:p>
                  </a:txBody>
                  <a:tcPr marL="91425" marR="91425" marT="91425" marB="91425"/>
                </a:tc>
                <a:tc>
                  <a:txBody>
                    <a:bodyPr/>
                    <a:lstStyle/>
                    <a:p>
                      <a:pPr marL="0" lvl="0" indent="0" algn="l" rtl="0">
                        <a:spcBef>
                          <a:spcPts val="0"/>
                        </a:spcBef>
                        <a:spcAft>
                          <a:spcPts val="0"/>
                        </a:spcAft>
                        <a:buNone/>
                      </a:pPr>
                      <a:r>
                        <a:rPr lang="en"/>
                        <a:t>Programming the user interface and connectivity between Arduino program and FPGA signals</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Jase Grant</a:t>
                      </a:r>
                      <a:endParaRPr/>
                    </a:p>
                  </a:txBody>
                  <a:tcPr marL="91425" marR="91425" marT="91425" marB="91425"/>
                </a:tc>
                <a:tc>
                  <a:txBody>
                    <a:bodyPr/>
                    <a:lstStyle/>
                    <a:p>
                      <a:pPr marL="0" lvl="0" indent="0" algn="l" rtl="0">
                        <a:spcBef>
                          <a:spcPts val="0"/>
                        </a:spcBef>
                        <a:spcAft>
                          <a:spcPts val="0"/>
                        </a:spcAft>
                        <a:buNone/>
                      </a:pPr>
                      <a:r>
                        <a:rPr lang="en"/>
                        <a:t>Designing the connection between all modules through the FPGA</a:t>
                      </a:r>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SDMAY19-31 mpARM</a:t>
            </a:r>
            <a:endParaRPr b="1"/>
          </a:p>
        </p:txBody>
      </p:sp>
      <p:sp>
        <p:nvSpPr>
          <p:cNvPr id="217" name="Google Shape;217;p35"/>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Problem Statement</a:t>
            </a:r>
            <a:r>
              <a:rPr lang="en"/>
              <a:t> </a:t>
            </a:r>
            <a:endParaRPr/>
          </a:p>
        </p:txBody>
      </p:sp>
      <p:sp>
        <p:nvSpPr>
          <p:cNvPr id="67" name="Google Shape;67;p15"/>
          <p:cNvSpPr txBox="1">
            <a:spLocks noGrp="1"/>
          </p:cNvSpPr>
          <p:nvPr>
            <p:ph type="body" idx="1"/>
          </p:nvPr>
        </p:nvSpPr>
        <p:spPr>
          <a:xfrm>
            <a:off x="311700" y="966425"/>
            <a:ext cx="8520600" cy="3945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u="sng">
                <a:solidFill>
                  <a:srgbClr val="000000"/>
                </a:solidFill>
              </a:rPr>
              <a:t>Problem:</a:t>
            </a:r>
            <a:endParaRPr b="1" u="sng">
              <a:solidFill>
                <a:srgbClr val="000000"/>
              </a:solidFill>
            </a:endParaRPr>
          </a:p>
          <a:p>
            <a:pPr marL="0" lvl="0" indent="0" algn="l" rtl="0">
              <a:lnSpc>
                <a:spcPct val="100000"/>
              </a:lnSpc>
              <a:spcBef>
                <a:spcPts val="800"/>
              </a:spcBef>
              <a:spcAft>
                <a:spcPts val="0"/>
              </a:spcAft>
              <a:buClr>
                <a:schemeClr val="dk1"/>
              </a:buClr>
              <a:buSzPts val="1100"/>
              <a:buFont typeface="Arial"/>
              <a:buNone/>
            </a:pPr>
            <a:r>
              <a:rPr lang="en" sz="1400">
                <a:solidFill>
                  <a:srgbClr val="000000"/>
                </a:solidFill>
              </a:rPr>
              <a:t>The Food Industry is Experiencing... </a:t>
            </a:r>
            <a:endParaRPr sz="1400">
              <a:solidFill>
                <a:srgbClr val="000000"/>
              </a:solidFill>
            </a:endParaRPr>
          </a:p>
          <a:p>
            <a:pPr marL="457200" lvl="0" indent="-317500" algn="l" rtl="0">
              <a:lnSpc>
                <a:spcPct val="115000"/>
              </a:lnSpc>
              <a:spcBef>
                <a:spcPts val="800"/>
              </a:spcBef>
              <a:spcAft>
                <a:spcPts val="0"/>
              </a:spcAft>
              <a:buSzPts val="1400"/>
              <a:buChar char="-"/>
            </a:pPr>
            <a:r>
              <a:rPr lang="en" sz="1400"/>
              <a:t>Increasing Production Cost of Food</a:t>
            </a:r>
            <a:endParaRPr sz="1400"/>
          </a:p>
          <a:p>
            <a:pPr marL="457200" lvl="0" indent="-317500" algn="l" rtl="0">
              <a:lnSpc>
                <a:spcPct val="115000"/>
              </a:lnSpc>
              <a:spcBef>
                <a:spcPts val="0"/>
              </a:spcBef>
              <a:spcAft>
                <a:spcPts val="0"/>
              </a:spcAft>
              <a:buSzPts val="1400"/>
              <a:buChar char="-"/>
            </a:pPr>
            <a:r>
              <a:rPr lang="en" sz="1400"/>
              <a:t>Product Inconsistency </a:t>
            </a:r>
            <a:endParaRPr sz="1400"/>
          </a:p>
          <a:p>
            <a:pPr marL="457200" lvl="0" indent="-317500" algn="l" rtl="0">
              <a:lnSpc>
                <a:spcPct val="115000"/>
              </a:lnSpc>
              <a:spcBef>
                <a:spcPts val="0"/>
              </a:spcBef>
              <a:spcAft>
                <a:spcPts val="0"/>
              </a:spcAft>
              <a:buSzPts val="1400"/>
              <a:buChar char="-"/>
            </a:pPr>
            <a:r>
              <a:rPr lang="en" sz="1400"/>
              <a:t>High Food Preparation Times </a:t>
            </a:r>
            <a:endParaRPr sz="1400"/>
          </a:p>
          <a:p>
            <a:pPr marL="457200" lvl="0" indent="-317500" algn="l" rtl="0">
              <a:spcBef>
                <a:spcPts val="0"/>
              </a:spcBef>
              <a:spcAft>
                <a:spcPts val="0"/>
              </a:spcAft>
              <a:buSzPts val="1400"/>
              <a:buChar char="-"/>
            </a:pPr>
            <a:r>
              <a:rPr lang="en" sz="1400"/>
              <a:t>Kitchen Related Injuries</a:t>
            </a:r>
            <a:endParaRPr sz="1400"/>
          </a:p>
          <a:p>
            <a:pPr marL="0" lvl="0" indent="0" algn="l" rtl="0">
              <a:lnSpc>
                <a:spcPct val="115000"/>
              </a:lnSpc>
              <a:spcBef>
                <a:spcPts val="800"/>
              </a:spcBef>
              <a:spcAft>
                <a:spcPts val="0"/>
              </a:spcAft>
              <a:buNone/>
            </a:pPr>
            <a:r>
              <a:rPr lang="en" b="1" u="sng">
                <a:solidFill>
                  <a:srgbClr val="000000"/>
                </a:solidFill>
              </a:rPr>
              <a:t>Solution:</a:t>
            </a:r>
            <a:endParaRPr b="1" u="sng">
              <a:solidFill>
                <a:srgbClr val="000000"/>
              </a:solidFill>
            </a:endParaRPr>
          </a:p>
          <a:p>
            <a:pPr marL="0" lvl="0" indent="0" algn="l" rtl="0">
              <a:lnSpc>
                <a:spcPct val="115000"/>
              </a:lnSpc>
              <a:spcBef>
                <a:spcPts val="800"/>
              </a:spcBef>
              <a:spcAft>
                <a:spcPts val="0"/>
              </a:spcAft>
              <a:buNone/>
            </a:pPr>
            <a:r>
              <a:rPr lang="en" sz="1400">
                <a:solidFill>
                  <a:srgbClr val="000000"/>
                </a:solidFill>
              </a:rPr>
              <a:t>An Automation System That Can…</a:t>
            </a:r>
            <a:endParaRPr sz="1400">
              <a:solidFill>
                <a:srgbClr val="000000"/>
              </a:solidFill>
            </a:endParaRPr>
          </a:p>
          <a:p>
            <a:pPr marL="457200" lvl="0" indent="-317500" algn="l" rtl="0">
              <a:lnSpc>
                <a:spcPct val="115000"/>
              </a:lnSpc>
              <a:spcBef>
                <a:spcPts val="800"/>
              </a:spcBef>
              <a:spcAft>
                <a:spcPts val="0"/>
              </a:spcAft>
              <a:buSzPts val="1400"/>
              <a:buChar char="-"/>
            </a:pPr>
            <a:r>
              <a:rPr lang="en" sz="1400"/>
              <a:t>Function in an Already Existing Kitchen Environment</a:t>
            </a:r>
            <a:endParaRPr sz="1400"/>
          </a:p>
          <a:p>
            <a:pPr marL="457200" lvl="0" indent="-317500" algn="l" rtl="0">
              <a:lnSpc>
                <a:spcPct val="115000"/>
              </a:lnSpc>
              <a:spcBef>
                <a:spcPts val="0"/>
              </a:spcBef>
              <a:spcAft>
                <a:spcPts val="0"/>
              </a:spcAft>
              <a:buSzPts val="1400"/>
              <a:buChar char="-"/>
            </a:pPr>
            <a:r>
              <a:rPr lang="en" sz="1400"/>
              <a:t>Work Alongside Humans in the Workplace</a:t>
            </a:r>
            <a:endParaRPr sz="1400"/>
          </a:p>
          <a:p>
            <a:pPr marL="457200" lvl="0" indent="-317500" algn="l" rtl="0">
              <a:lnSpc>
                <a:spcPct val="115000"/>
              </a:lnSpc>
              <a:spcBef>
                <a:spcPts val="0"/>
              </a:spcBef>
              <a:spcAft>
                <a:spcPts val="0"/>
              </a:spcAft>
              <a:buSzPts val="1400"/>
              <a:buChar char="-"/>
            </a:pPr>
            <a:r>
              <a:rPr lang="en" sz="1400"/>
              <a:t>Prepare a Variety of Menu Options</a:t>
            </a:r>
            <a:endParaRPr sz="1400"/>
          </a:p>
          <a:p>
            <a:pPr marL="457200" lvl="0" indent="-317500" algn="l" rtl="0">
              <a:lnSpc>
                <a:spcPct val="115000"/>
              </a:lnSpc>
              <a:spcBef>
                <a:spcPts val="0"/>
              </a:spcBef>
              <a:spcAft>
                <a:spcPts val="0"/>
              </a:spcAft>
              <a:buSzPts val="1400"/>
              <a:buChar char="-"/>
            </a:pPr>
            <a:r>
              <a:rPr lang="en" sz="1400"/>
              <a:t>Utilize Computer Vision (CV) Coupled With a Robotic Arm For Food Preparation</a:t>
            </a:r>
            <a:endParaRPr sz="1400"/>
          </a:p>
          <a:p>
            <a:pPr marL="0" lvl="0" indent="0" algn="l" rtl="0">
              <a:lnSpc>
                <a:spcPct val="115000"/>
              </a:lnSpc>
              <a:spcBef>
                <a:spcPts val="800"/>
              </a:spcBef>
              <a:spcAft>
                <a:spcPts val="0"/>
              </a:spcAft>
              <a:buNone/>
            </a:pPr>
            <a:r>
              <a:rPr lang="en" sz="1400">
                <a:solidFill>
                  <a:srgbClr val="000000"/>
                </a:solidFill>
              </a:rPr>
              <a:t>Goal is to have our system perform the tasks of a human chef at maximum efficiencies</a:t>
            </a:r>
            <a:r>
              <a:rPr lang="en" sz="1400"/>
              <a:t>  </a:t>
            </a:r>
            <a:endParaRPr sz="1400"/>
          </a:p>
          <a:p>
            <a:pPr marL="0" lvl="0" indent="0" algn="l" rtl="0">
              <a:spcBef>
                <a:spcPts val="800"/>
              </a:spcBef>
              <a:spcAft>
                <a:spcPts val="0"/>
              </a:spcAft>
              <a:buClr>
                <a:schemeClr val="dk1"/>
              </a:buClr>
              <a:buSzPts val="1100"/>
              <a:buFont typeface="Arial"/>
              <a:buNone/>
            </a:pPr>
            <a:endParaRPr sz="1200">
              <a:solidFill>
                <a:srgbClr val="333333"/>
              </a:solidFill>
            </a:endParaRPr>
          </a:p>
          <a:p>
            <a:pPr marL="0" lvl="0" indent="0" algn="l" rtl="0">
              <a:spcBef>
                <a:spcPts val="0"/>
              </a:spcBef>
              <a:spcAft>
                <a:spcPts val="1600"/>
              </a:spcAft>
              <a:buNone/>
            </a:pPr>
            <a:endParaRPr/>
          </a:p>
        </p:txBody>
      </p:sp>
      <p:pic>
        <p:nvPicPr>
          <p:cNvPr id="68" name="Google Shape;68;p15"/>
          <p:cNvPicPr preferRelativeResize="0"/>
          <p:nvPr/>
        </p:nvPicPr>
        <p:blipFill>
          <a:blip r:embed="rId3">
            <a:alphaModFix/>
          </a:blip>
          <a:stretch>
            <a:fillRect/>
          </a:stretch>
        </p:blipFill>
        <p:spPr>
          <a:xfrm>
            <a:off x="5170375" y="1136262"/>
            <a:ext cx="3661925" cy="2870975"/>
          </a:xfrm>
          <a:prstGeom prst="rect">
            <a:avLst/>
          </a:prstGeom>
          <a:noFill/>
          <a:ln>
            <a:noFill/>
          </a:ln>
        </p:spPr>
      </p:pic>
      <p:sp>
        <p:nvSpPr>
          <p:cNvPr id="69" name="Google Shape;69;p15"/>
          <p:cNvSpPr txBox="1"/>
          <p:nvPr/>
        </p:nvSpPr>
        <p:spPr>
          <a:xfrm>
            <a:off x="5235625" y="3918750"/>
            <a:ext cx="3767400" cy="1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https://www.asme.org/engineering-topics/articles/robotics/robots-kitchen-at-the-table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Project Plan - Market Survey </a:t>
            </a:r>
            <a:endParaRPr b="1"/>
          </a:p>
        </p:txBody>
      </p:sp>
      <p:pic>
        <p:nvPicPr>
          <p:cNvPr id="75" name="Google Shape;75;p16"/>
          <p:cNvPicPr preferRelativeResize="0"/>
          <p:nvPr/>
        </p:nvPicPr>
        <p:blipFill>
          <a:blip r:embed="rId3">
            <a:alphaModFix/>
          </a:blip>
          <a:stretch>
            <a:fillRect/>
          </a:stretch>
        </p:blipFill>
        <p:spPr>
          <a:xfrm>
            <a:off x="928500" y="1118825"/>
            <a:ext cx="3629373" cy="1961499"/>
          </a:xfrm>
          <a:prstGeom prst="rect">
            <a:avLst/>
          </a:prstGeom>
          <a:noFill/>
          <a:ln>
            <a:noFill/>
          </a:ln>
        </p:spPr>
      </p:pic>
      <p:pic>
        <p:nvPicPr>
          <p:cNvPr id="76" name="Google Shape;76;p16"/>
          <p:cNvPicPr preferRelativeResize="0"/>
          <p:nvPr/>
        </p:nvPicPr>
        <p:blipFill>
          <a:blip r:embed="rId4">
            <a:alphaModFix/>
          </a:blip>
          <a:stretch>
            <a:fillRect/>
          </a:stretch>
        </p:blipFill>
        <p:spPr>
          <a:xfrm>
            <a:off x="4875028" y="1135400"/>
            <a:ext cx="2663122" cy="1775426"/>
          </a:xfrm>
          <a:prstGeom prst="rect">
            <a:avLst/>
          </a:prstGeom>
          <a:noFill/>
          <a:ln>
            <a:noFill/>
          </a:ln>
        </p:spPr>
      </p:pic>
      <p:pic>
        <p:nvPicPr>
          <p:cNvPr id="77" name="Google Shape;77;p16"/>
          <p:cNvPicPr preferRelativeResize="0"/>
          <p:nvPr/>
        </p:nvPicPr>
        <p:blipFill>
          <a:blip r:embed="rId5">
            <a:alphaModFix/>
          </a:blip>
          <a:stretch>
            <a:fillRect/>
          </a:stretch>
        </p:blipFill>
        <p:spPr>
          <a:xfrm>
            <a:off x="928500" y="3264475"/>
            <a:ext cx="3185025" cy="1672151"/>
          </a:xfrm>
          <a:prstGeom prst="rect">
            <a:avLst/>
          </a:prstGeom>
          <a:noFill/>
          <a:ln>
            <a:noFill/>
          </a:ln>
        </p:spPr>
      </p:pic>
      <p:pic>
        <p:nvPicPr>
          <p:cNvPr id="78" name="Google Shape;78;p16"/>
          <p:cNvPicPr preferRelativeResize="0"/>
          <p:nvPr/>
        </p:nvPicPr>
        <p:blipFill>
          <a:blip r:embed="rId6">
            <a:alphaModFix/>
          </a:blip>
          <a:stretch>
            <a:fillRect/>
          </a:stretch>
        </p:blipFill>
        <p:spPr>
          <a:xfrm>
            <a:off x="4572000" y="3079800"/>
            <a:ext cx="3629376" cy="1856824"/>
          </a:xfrm>
          <a:prstGeom prst="rect">
            <a:avLst/>
          </a:prstGeom>
          <a:noFill/>
          <a:ln>
            <a:noFill/>
          </a:ln>
        </p:spPr>
      </p:pic>
      <p:sp>
        <p:nvSpPr>
          <p:cNvPr id="79" name="Google Shape;79;p16"/>
          <p:cNvSpPr txBox="1"/>
          <p:nvPr/>
        </p:nvSpPr>
        <p:spPr>
          <a:xfrm>
            <a:off x="843850" y="2781025"/>
            <a:ext cx="3728100" cy="71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222222"/>
                </a:solidFill>
                <a:highlight>
                  <a:srgbClr val="FFFFFF"/>
                </a:highlight>
              </a:rPr>
              <a:t>https://techcrunch.com/2018/06/21/creator-hamburger-robot/</a:t>
            </a:r>
            <a:endParaRPr sz="900"/>
          </a:p>
        </p:txBody>
      </p:sp>
      <p:sp>
        <p:nvSpPr>
          <p:cNvPr id="80" name="Google Shape;80;p16"/>
          <p:cNvSpPr txBox="1"/>
          <p:nvPr/>
        </p:nvSpPr>
        <p:spPr>
          <a:xfrm>
            <a:off x="4802026" y="2781025"/>
            <a:ext cx="3185100" cy="42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222222"/>
                </a:solidFill>
                <a:highlight>
                  <a:srgbClr val="FFFFFF"/>
                </a:highlight>
              </a:rPr>
              <a:t>https://uncrate.com/chefstack-automatic-pancake-machine/</a:t>
            </a:r>
            <a:endParaRPr sz="900"/>
          </a:p>
        </p:txBody>
      </p:sp>
      <p:sp>
        <p:nvSpPr>
          <p:cNvPr id="81" name="Google Shape;81;p16"/>
          <p:cNvSpPr txBox="1"/>
          <p:nvPr/>
        </p:nvSpPr>
        <p:spPr>
          <a:xfrm>
            <a:off x="843850" y="4770100"/>
            <a:ext cx="37281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222222"/>
                </a:solidFill>
                <a:highlight>
                  <a:srgbClr val="FFFFFF"/>
                </a:highlight>
              </a:rPr>
              <a:t>https://www.engadget.com/2010/07/26/robot-arm-learns-to-flip-pancakes-can-never-know-the-joys-of-ta/</a:t>
            </a:r>
            <a:endParaRPr sz="600"/>
          </a:p>
        </p:txBody>
      </p:sp>
      <p:sp>
        <p:nvSpPr>
          <p:cNvPr id="82" name="Google Shape;82;p16"/>
          <p:cNvSpPr txBox="1"/>
          <p:nvPr/>
        </p:nvSpPr>
        <p:spPr>
          <a:xfrm>
            <a:off x="4572000" y="4770100"/>
            <a:ext cx="3629400" cy="42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222222"/>
                </a:solidFill>
                <a:highlight>
                  <a:srgbClr val="FFFFFF"/>
                </a:highlight>
              </a:rPr>
              <a:t>https://www.youtube.com/watch?v=R-xeNkPS4HM</a:t>
            </a:r>
            <a:endParaRPr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Functional Requirements</a:t>
            </a:r>
            <a:endParaRPr b="1"/>
          </a:p>
        </p:txBody>
      </p:sp>
      <p:sp>
        <p:nvSpPr>
          <p:cNvPr id="88" name="Google Shape;88;p17"/>
          <p:cNvSpPr txBox="1">
            <a:spLocks noGrp="1"/>
          </p:cNvSpPr>
          <p:nvPr>
            <p:ph type="body" idx="1"/>
          </p:nvPr>
        </p:nvSpPr>
        <p:spPr>
          <a:xfrm>
            <a:off x="311700" y="1152475"/>
            <a:ext cx="6540300" cy="184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rgbClr val="000000"/>
                </a:solidFill>
              </a:rPr>
              <a:t>This machine will…</a:t>
            </a:r>
            <a:endParaRPr sz="1400" b="1">
              <a:solidFill>
                <a:srgbClr val="000000"/>
              </a:solidFill>
            </a:endParaRPr>
          </a:p>
          <a:p>
            <a:pPr marL="457200" lvl="0" indent="-317500" algn="l" rtl="0">
              <a:lnSpc>
                <a:spcPct val="150000"/>
              </a:lnSpc>
              <a:spcBef>
                <a:spcPts val="1600"/>
              </a:spcBef>
              <a:spcAft>
                <a:spcPts val="0"/>
              </a:spcAft>
              <a:buSzPts val="1400"/>
              <a:buChar char="-"/>
            </a:pPr>
            <a:r>
              <a:rPr lang="en" sz="1400"/>
              <a:t>Efficiently, Automatically, and Uniformly make Pancakes</a:t>
            </a:r>
            <a:endParaRPr sz="1400"/>
          </a:p>
          <a:p>
            <a:pPr marL="457200" lvl="0" indent="-317500" algn="l" rtl="0">
              <a:lnSpc>
                <a:spcPct val="150000"/>
              </a:lnSpc>
              <a:spcBef>
                <a:spcPts val="0"/>
              </a:spcBef>
              <a:spcAft>
                <a:spcPts val="0"/>
              </a:spcAft>
              <a:buSzPts val="1400"/>
              <a:buChar char="-"/>
            </a:pPr>
            <a:r>
              <a:rPr lang="en" sz="1400"/>
              <a:t>Perform With Safety in Mind For Both Users and Consumers </a:t>
            </a:r>
            <a:endParaRPr sz="1400"/>
          </a:p>
          <a:p>
            <a:pPr marL="457200" lvl="0" indent="-317500" algn="l" rtl="0">
              <a:lnSpc>
                <a:spcPct val="150000"/>
              </a:lnSpc>
              <a:spcBef>
                <a:spcPts val="0"/>
              </a:spcBef>
              <a:spcAft>
                <a:spcPts val="0"/>
              </a:spcAft>
              <a:buSzPts val="1400"/>
              <a:buChar char="-"/>
            </a:pPr>
            <a:r>
              <a:rPr lang="en" sz="1400"/>
              <a:t>Have the Potential to Expand On and Change What it Can Produce</a:t>
            </a:r>
            <a:endParaRPr sz="1400"/>
          </a:p>
          <a:p>
            <a:pPr marL="457200" lvl="0" indent="-317500" algn="l" rtl="0">
              <a:lnSpc>
                <a:spcPct val="150000"/>
              </a:lnSpc>
              <a:spcBef>
                <a:spcPts val="0"/>
              </a:spcBef>
              <a:spcAft>
                <a:spcPts val="0"/>
              </a:spcAft>
              <a:buSzPts val="1400"/>
              <a:buChar char="-"/>
            </a:pPr>
            <a:r>
              <a:rPr lang="en" sz="1400"/>
              <a:t>Operate in a Variety of Kitchen Environments (Modular) </a:t>
            </a:r>
            <a:endParaRPr sz="1400"/>
          </a:p>
          <a:p>
            <a:pPr marL="0" lvl="0" indent="0" algn="l" rtl="0">
              <a:lnSpc>
                <a:spcPct val="150000"/>
              </a:lnSpc>
              <a:spcBef>
                <a:spcPts val="1600"/>
              </a:spcBef>
              <a:spcAft>
                <a:spcPts val="0"/>
              </a:spcAft>
              <a:buNone/>
            </a:pPr>
            <a:endParaRPr sz="1400"/>
          </a:p>
          <a:p>
            <a:pPr marL="0" lvl="0" indent="0" algn="l" rtl="0">
              <a:lnSpc>
                <a:spcPct val="150000"/>
              </a:lnSpc>
              <a:spcBef>
                <a:spcPts val="1600"/>
              </a:spcBef>
              <a:spcAft>
                <a:spcPts val="0"/>
              </a:spcAft>
              <a:buNone/>
            </a:pPr>
            <a:endParaRPr sz="1400"/>
          </a:p>
          <a:p>
            <a:pPr marL="0" lvl="0" indent="0" algn="l" rtl="0">
              <a:lnSpc>
                <a:spcPct val="150000"/>
              </a:lnSpc>
              <a:spcBef>
                <a:spcPts val="1600"/>
              </a:spcBef>
              <a:spcAft>
                <a:spcPts val="0"/>
              </a:spcAft>
              <a:buNone/>
            </a:pPr>
            <a:endParaRPr sz="1400"/>
          </a:p>
          <a:p>
            <a:pPr marL="0" lvl="0" indent="0" algn="l" rtl="0">
              <a:lnSpc>
                <a:spcPct val="150000"/>
              </a:lnSpc>
              <a:spcBef>
                <a:spcPts val="1600"/>
              </a:spcBef>
              <a:spcAft>
                <a:spcPts val="1600"/>
              </a:spcAft>
              <a:buNone/>
            </a:pPr>
            <a:endParaRPr sz="1400"/>
          </a:p>
        </p:txBody>
      </p:sp>
      <p:pic>
        <p:nvPicPr>
          <p:cNvPr id="89" name="Google Shape;89;p17"/>
          <p:cNvPicPr preferRelativeResize="0"/>
          <p:nvPr/>
        </p:nvPicPr>
        <p:blipFill>
          <a:blip r:embed="rId3">
            <a:alphaModFix/>
          </a:blip>
          <a:stretch>
            <a:fillRect/>
          </a:stretch>
        </p:blipFill>
        <p:spPr>
          <a:xfrm>
            <a:off x="1227175" y="2890500"/>
            <a:ext cx="4097025" cy="2073725"/>
          </a:xfrm>
          <a:prstGeom prst="rect">
            <a:avLst/>
          </a:prstGeom>
          <a:noFill/>
          <a:ln>
            <a:noFill/>
          </a:ln>
        </p:spPr>
      </p:pic>
      <p:pic>
        <p:nvPicPr>
          <p:cNvPr id="90" name="Google Shape;90;p17"/>
          <p:cNvPicPr preferRelativeResize="0"/>
          <p:nvPr/>
        </p:nvPicPr>
        <p:blipFill>
          <a:blip r:embed="rId4">
            <a:alphaModFix/>
          </a:blip>
          <a:stretch>
            <a:fillRect/>
          </a:stretch>
        </p:blipFill>
        <p:spPr>
          <a:xfrm>
            <a:off x="6244975" y="1995500"/>
            <a:ext cx="2633900" cy="2968725"/>
          </a:xfrm>
          <a:prstGeom prst="rect">
            <a:avLst/>
          </a:prstGeom>
          <a:noFill/>
          <a:ln>
            <a:noFill/>
          </a:ln>
        </p:spPr>
      </p:pic>
      <p:sp>
        <p:nvSpPr>
          <p:cNvPr id="91" name="Google Shape;91;p17"/>
          <p:cNvSpPr txBox="1"/>
          <p:nvPr/>
        </p:nvSpPr>
        <p:spPr>
          <a:xfrm flipH="1">
            <a:off x="1227175" y="4892225"/>
            <a:ext cx="1216500" cy="40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http://www.moley.com/</a:t>
            </a:r>
            <a:endParaRPr sz="700"/>
          </a:p>
        </p:txBody>
      </p:sp>
      <p:sp>
        <p:nvSpPr>
          <p:cNvPr id="92" name="Google Shape;92;p17"/>
          <p:cNvSpPr txBox="1"/>
          <p:nvPr/>
        </p:nvSpPr>
        <p:spPr>
          <a:xfrm>
            <a:off x="5073625" y="4947413"/>
            <a:ext cx="3981000" cy="291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t>https://www.coreyhelfordgallery.com/shows/ERIC-JOYNER-PURE-EVIL/COOKING-IN-A-FIELD/</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Non-Functional Requirements</a:t>
            </a:r>
            <a:endParaRPr b="1"/>
          </a:p>
        </p:txBody>
      </p:sp>
      <p:sp>
        <p:nvSpPr>
          <p:cNvPr id="98" name="Google Shape;9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rgbClr val="000000"/>
                </a:solidFill>
              </a:rPr>
              <a:t>This device should be…</a:t>
            </a:r>
            <a:endParaRPr sz="1400" b="1">
              <a:solidFill>
                <a:srgbClr val="000000"/>
              </a:solidFill>
            </a:endParaRPr>
          </a:p>
          <a:p>
            <a:pPr marL="457200" lvl="0" indent="-317500" algn="l" rtl="0">
              <a:lnSpc>
                <a:spcPct val="150000"/>
              </a:lnSpc>
              <a:spcBef>
                <a:spcPts val="1600"/>
              </a:spcBef>
              <a:spcAft>
                <a:spcPts val="0"/>
              </a:spcAft>
              <a:buSzPts val="1400"/>
              <a:buChar char="-"/>
            </a:pPr>
            <a:r>
              <a:rPr lang="en" sz="1400"/>
              <a:t>Scalable </a:t>
            </a:r>
            <a:endParaRPr sz="1400"/>
          </a:p>
          <a:p>
            <a:pPr marL="457200" lvl="0" indent="-317500" algn="l" rtl="0">
              <a:lnSpc>
                <a:spcPct val="150000"/>
              </a:lnSpc>
              <a:spcBef>
                <a:spcPts val="0"/>
              </a:spcBef>
              <a:spcAft>
                <a:spcPts val="0"/>
              </a:spcAft>
              <a:buSzPts val="1400"/>
              <a:buChar char="-"/>
            </a:pPr>
            <a:r>
              <a:rPr lang="en" sz="1400"/>
              <a:t>Low Maintenance </a:t>
            </a:r>
            <a:endParaRPr sz="1400"/>
          </a:p>
          <a:p>
            <a:pPr marL="457200" lvl="0" indent="-317500" algn="l" rtl="0">
              <a:lnSpc>
                <a:spcPct val="150000"/>
              </a:lnSpc>
              <a:spcBef>
                <a:spcPts val="0"/>
              </a:spcBef>
              <a:spcAft>
                <a:spcPts val="0"/>
              </a:spcAft>
              <a:buSzPts val="1400"/>
              <a:buChar char="-"/>
            </a:pPr>
            <a:r>
              <a:rPr lang="en" sz="1400"/>
              <a:t>Reliable </a:t>
            </a:r>
            <a:endParaRPr sz="1400"/>
          </a:p>
          <a:p>
            <a:pPr marL="457200" lvl="0" indent="-317500" algn="l" rtl="0">
              <a:lnSpc>
                <a:spcPct val="150000"/>
              </a:lnSpc>
              <a:spcBef>
                <a:spcPts val="0"/>
              </a:spcBef>
              <a:spcAft>
                <a:spcPts val="0"/>
              </a:spcAft>
              <a:buSzPts val="1400"/>
              <a:buChar char="-"/>
            </a:pPr>
            <a:r>
              <a:rPr lang="en" sz="1400"/>
              <a:t>Easy To Operate </a:t>
            </a:r>
            <a:endParaRPr sz="1400"/>
          </a:p>
          <a:p>
            <a:pPr marL="457200" lvl="0" indent="-317500" algn="l" rtl="0">
              <a:lnSpc>
                <a:spcPct val="150000"/>
              </a:lnSpc>
              <a:spcBef>
                <a:spcPts val="0"/>
              </a:spcBef>
              <a:spcAft>
                <a:spcPts val="0"/>
              </a:spcAft>
              <a:buSzPts val="1400"/>
              <a:buChar char="-"/>
            </a:pPr>
            <a:r>
              <a:rPr lang="en" sz="1400"/>
              <a:t>Non-Intrusive </a:t>
            </a:r>
            <a:endParaRPr sz="1400"/>
          </a:p>
        </p:txBody>
      </p:sp>
      <p:pic>
        <p:nvPicPr>
          <p:cNvPr id="99" name="Google Shape;99;p18"/>
          <p:cNvPicPr preferRelativeResize="0"/>
          <p:nvPr/>
        </p:nvPicPr>
        <p:blipFill>
          <a:blip r:embed="rId3">
            <a:alphaModFix/>
          </a:blip>
          <a:stretch>
            <a:fillRect/>
          </a:stretch>
        </p:blipFill>
        <p:spPr>
          <a:xfrm>
            <a:off x="2777600" y="1313350"/>
            <a:ext cx="5757351" cy="3255525"/>
          </a:xfrm>
          <a:prstGeom prst="rect">
            <a:avLst/>
          </a:prstGeom>
          <a:noFill/>
          <a:ln>
            <a:noFill/>
          </a:ln>
        </p:spPr>
      </p:pic>
      <p:sp>
        <p:nvSpPr>
          <p:cNvPr id="100" name="Google Shape;100;p18"/>
          <p:cNvSpPr txBox="1"/>
          <p:nvPr/>
        </p:nvSpPr>
        <p:spPr>
          <a:xfrm>
            <a:off x="2401725" y="4498375"/>
            <a:ext cx="6509100" cy="1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https://www.nytimes.com/2012/06/21/technology/personaltech/kitchen-technology-for-rice-coffee-and-cooking-thermometers-tool-kit.html</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Technical/Other Constraints/Considerations</a:t>
            </a:r>
            <a:endParaRPr b="1"/>
          </a:p>
        </p:txBody>
      </p:sp>
      <p:sp>
        <p:nvSpPr>
          <p:cNvPr id="106" name="Google Shape;106;p19"/>
          <p:cNvSpPr txBox="1">
            <a:spLocks noGrp="1"/>
          </p:cNvSpPr>
          <p:nvPr>
            <p:ph type="body" idx="1"/>
          </p:nvPr>
        </p:nvSpPr>
        <p:spPr>
          <a:xfrm>
            <a:off x="311700" y="1152475"/>
            <a:ext cx="3723600" cy="225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00000"/>
                </a:solidFill>
              </a:rPr>
              <a:t>The team has considered… </a:t>
            </a:r>
            <a:endParaRPr sz="1400">
              <a:solidFill>
                <a:srgbClr val="000000"/>
              </a:solidFill>
            </a:endParaRPr>
          </a:p>
          <a:p>
            <a:pPr marL="457200" lvl="0" indent="-317500" algn="l" rtl="0">
              <a:lnSpc>
                <a:spcPct val="150000"/>
              </a:lnSpc>
              <a:spcBef>
                <a:spcPts val="1600"/>
              </a:spcBef>
              <a:spcAft>
                <a:spcPts val="0"/>
              </a:spcAft>
              <a:buSzPts val="1400"/>
              <a:buChar char="-"/>
            </a:pPr>
            <a:r>
              <a:rPr lang="en" sz="1400"/>
              <a:t>Construction Material</a:t>
            </a:r>
            <a:endParaRPr sz="1400"/>
          </a:p>
          <a:p>
            <a:pPr marL="457200" lvl="0" indent="-317500" algn="l" rtl="0">
              <a:lnSpc>
                <a:spcPct val="150000"/>
              </a:lnSpc>
              <a:spcBef>
                <a:spcPts val="0"/>
              </a:spcBef>
              <a:spcAft>
                <a:spcPts val="0"/>
              </a:spcAft>
              <a:buSzPts val="1400"/>
              <a:buChar char="-"/>
            </a:pPr>
            <a:r>
              <a:rPr lang="en" sz="1400"/>
              <a:t>Input/Output Communications </a:t>
            </a:r>
            <a:endParaRPr sz="1400"/>
          </a:p>
          <a:p>
            <a:pPr marL="457200" lvl="0" indent="-317500" algn="l" rtl="0">
              <a:lnSpc>
                <a:spcPct val="150000"/>
              </a:lnSpc>
              <a:spcBef>
                <a:spcPts val="0"/>
              </a:spcBef>
              <a:spcAft>
                <a:spcPts val="0"/>
              </a:spcAft>
              <a:buSzPts val="1400"/>
              <a:buChar char="-"/>
            </a:pPr>
            <a:r>
              <a:rPr lang="en" sz="1400"/>
              <a:t>Open Source</a:t>
            </a:r>
            <a:endParaRPr sz="1400"/>
          </a:p>
          <a:p>
            <a:pPr marL="457200" lvl="0" indent="-317500" algn="l" rtl="0">
              <a:lnSpc>
                <a:spcPct val="150000"/>
              </a:lnSpc>
              <a:spcBef>
                <a:spcPts val="0"/>
              </a:spcBef>
              <a:spcAft>
                <a:spcPts val="0"/>
              </a:spcAft>
              <a:buSzPts val="1400"/>
              <a:buChar char="-"/>
            </a:pPr>
            <a:r>
              <a:rPr lang="en" sz="1400"/>
              <a:t>Safety (Fire, Injury, Contamination) </a:t>
            </a:r>
            <a:endParaRPr sz="1400"/>
          </a:p>
          <a:p>
            <a:pPr marL="457200" lvl="0" indent="-317500" algn="l" rtl="0">
              <a:lnSpc>
                <a:spcPct val="150000"/>
              </a:lnSpc>
              <a:spcBef>
                <a:spcPts val="0"/>
              </a:spcBef>
              <a:spcAft>
                <a:spcPts val="0"/>
              </a:spcAft>
              <a:buSzPts val="1400"/>
              <a:buChar char="-"/>
            </a:pPr>
            <a:r>
              <a:rPr lang="en" sz="1400"/>
              <a:t>IEEE Standards </a:t>
            </a:r>
            <a:endParaRPr sz="1400"/>
          </a:p>
        </p:txBody>
      </p:sp>
      <p:pic>
        <p:nvPicPr>
          <p:cNvPr id="107" name="Google Shape;107;p19"/>
          <p:cNvPicPr preferRelativeResize="0"/>
          <p:nvPr/>
        </p:nvPicPr>
        <p:blipFill>
          <a:blip r:embed="rId3">
            <a:alphaModFix/>
          </a:blip>
          <a:stretch>
            <a:fillRect/>
          </a:stretch>
        </p:blipFill>
        <p:spPr>
          <a:xfrm>
            <a:off x="5494075" y="1073800"/>
            <a:ext cx="3034566" cy="3934650"/>
          </a:xfrm>
          <a:prstGeom prst="rect">
            <a:avLst/>
          </a:prstGeom>
          <a:noFill/>
          <a:ln>
            <a:noFill/>
          </a:ln>
        </p:spPr>
      </p:pic>
      <p:pic>
        <p:nvPicPr>
          <p:cNvPr id="108" name="Google Shape;108;p19"/>
          <p:cNvPicPr preferRelativeResize="0"/>
          <p:nvPr/>
        </p:nvPicPr>
        <p:blipFill>
          <a:blip r:embed="rId4">
            <a:alphaModFix/>
          </a:blip>
          <a:stretch>
            <a:fillRect/>
          </a:stretch>
        </p:blipFill>
        <p:spPr>
          <a:xfrm>
            <a:off x="997925" y="3240974"/>
            <a:ext cx="3137601" cy="1767475"/>
          </a:xfrm>
          <a:prstGeom prst="rect">
            <a:avLst/>
          </a:prstGeom>
          <a:noFill/>
          <a:ln>
            <a:noFill/>
          </a:ln>
        </p:spPr>
      </p:pic>
      <p:sp>
        <p:nvSpPr>
          <p:cNvPr id="109" name="Google Shape;109;p19"/>
          <p:cNvSpPr txBox="1"/>
          <p:nvPr/>
        </p:nvSpPr>
        <p:spPr>
          <a:xfrm>
            <a:off x="1062125" y="4949450"/>
            <a:ext cx="2832300" cy="1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https://newatlas.com/twendy-one-robot-elderly/14496/</a:t>
            </a:r>
            <a:endParaRPr sz="700"/>
          </a:p>
        </p:txBody>
      </p:sp>
      <p:sp>
        <p:nvSpPr>
          <p:cNvPr id="110" name="Google Shape;110;p19"/>
          <p:cNvSpPr txBox="1"/>
          <p:nvPr/>
        </p:nvSpPr>
        <p:spPr>
          <a:xfrm>
            <a:off x="5592400" y="4949450"/>
            <a:ext cx="3137700" cy="1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https://paleofuture.gizmodo.com/if-i-had-a-robot-1984-512627080</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Project Plan - Potential Risk &amp; Mitigation</a:t>
            </a:r>
            <a:endParaRPr b="1"/>
          </a:p>
        </p:txBody>
      </p:sp>
      <p:sp>
        <p:nvSpPr>
          <p:cNvPr id="116" name="Google Shape;116;p20"/>
          <p:cNvSpPr txBox="1">
            <a:spLocks noGrp="1"/>
          </p:cNvSpPr>
          <p:nvPr>
            <p:ph type="body" idx="1"/>
          </p:nvPr>
        </p:nvSpPr>
        <p:spPr>
          <a:xfrm>
            <a:off x="234725" y="116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graphicFrame>
        <p:nvGraphicFramePr>
          <p:cNvPr id="117" name="Google Shape;117;p20"/>
          <p:cNvGraphicFramePr/>
          <p:nvPr/>
        </p:nvGraphicFramePr>
        <p:xfrm>
          <a:off x="952500" y="1055910"/>
          <a:ext cx="3000000" cy="3000000"/>
        </p:xfrm>
        <a:graphic>
          <a:graphicData uri="http://schemas.openxmlformats.org/drawingml/2006/table">
            <a:tbl>
              <a:tblPr>
                <a:noFill/>
                <a:tableStyleId>{F4F81B2D-2D20-4904-8A75-B5683C1C35EE}</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57500">
                <a:tc>
                  <a:txBody>
                    <a:bodyPr/>
                    <a:lstStyle/>
                    <a:p>
                      <a:pPr marL="0" lvl="0" indent="0" algn="ctr" rtl="0">
                        <a:spcBef>
                          <a:spcPts val="0"/>
                        </a:spcBef>
                        <a:spcAft>
                          <a:spcPts val="0"/>
                        </a:spcAft>
                        <a:buNone/>
                      </a:pPr>
                      <a:r>
                        <a:rPr lang="en" b="1"/>
                        <a:t>Potential Risk</a:t>
                      </a:r>
                      <a:endParaRPr b="1"/>
                    </a:p>
                  </a:txBody>
                  <a:tcPr marL="91425" marR="91425" marT="91425" marB="91425"/>
                </a:tc>
                <a:tc>
                  <a:txBody>
                    <a:bodyPr/>
                    <a:lstStyle/>
                    <a:p>
                      <a:pPr marL="0" lvl="0" indent="0" algn="ctr" rtl="0">
                        <a:spcBef>
                          <a:spcPts val="0"/>
                        </a:spcBef>
                        <a:spcAft>
                          <a:spcPts val="0"/>
                        </a:spcAft>
                        <a:buNone/>
                      </a:pPr>
                      <a:r>
                        <a:rPr lang="en" b="1"/>
                        <a:t>Mitigation</a:t>
                      </a:r>
                      <a:endParaRPr b="1"/>
                    </a:p>
                  </a:txBody>
                  <a:tcPr marL="91425" marR="91425" marT="91425" marB="91425"/>
                </a:tc>
                <a:extLst>
                  <a:ext uri="{0D108BD9-81ED-4DB2-BD59-A6C34878D82A}">
                    <a16:rowId xmlns:a16="http://schemas.microsoft.com/office/drawing/2014/main" val="10000"/>
                  </a:ext>
                </a:extLst>
              </a:tr>
              <a:tr h="548375">
                <a:tc>
                  <a:txBody>
                    <a:bodyPr/>
                    <a:lstStyle/>
                    <a:p>
                      <a:pPr marL="0" lvl="0" indent="0" algn="l" rtl="0">
                        <a:spcBef>
                          <a:spcPts val="0"/>
                        </a:spcBef>
                        <a:spcAft>
                          <a:spcPts val="0"/>
                        </a:spcAft>
                        <a:buNone/>
                      </a:pPr>
                      <a:r>
                        <a:rPr lang="en"/>
                        <a:t>Electric shock</a:t>
                      </a:r>
                      <a:endParaRPr/>
                    </a:p>
                  </a:txBody>
                  <a:tcPr marL="91425" marR="91425" marT="91425" marB="91425"/>
                </a:tc>
                <a:tc>
                  <a:txBody>
                    <a:bodyPr/>
                    <a:lstStyle/>
                    <a:p>
                      <a:pPr marL="0" lvl="0" indent="0" algn="l" rtl="0">
                        <a:spcBef>
                          <a:spcPts val="0"/>
                        </a:spcBef>
                        <a:spcAft>
                          <a:spcPts val="0"/>
                        </a:spcAft>
                        <a:buNone/>
                      </a:pPr>
                      <a:r>
                        <a:rPr lang="en"/>
                        <a:t>Using proper electrical insulation and wiring management.</a:t>
                      </a:r>
                      <a:endParaRPr/>
                    </a:p>
                  </a:txBody>
                  <a:tcPr marL="91425" marR="91425" marT="91425" marB="91425"/>
                </a:tc>
                <a:extLst>
                  <a:ext uri="{0D108BD9-81ED-4DB2-BD59-A6C34878D82A}">
                    <a16:rowId xmlns:a16="http://schemas.microsoft.com/office/drawing/2014/main" val="10001"/>
                  </a:ext>
                </a:extLst>
              </a:tr>
              <a:tr h="357500">
                <a:tc>
                  <a:txBody>
                    <a:bodyPr/>
                    <a:lstStyle/>
                    <a:p>
                      <a:pPr marL="0" lvl="0" indent="0" algn="l" rtl="0">
                        <a:spcBef>
                          <a:spcPts val="0"/>
                        </a:spcBef>
                        <a:spcAft>
                          <a:spcPts val="0"/>
                        </a:spcAft>
                        <a:buNone/>
                      </a:pPr>
                      <a:r>
                        <a:rPr lang="en"/>
                        <a:t>Malfunctions/Robotics safety </a:t>
                      </a:r>
                      <a:endParaRPr/>
                    </a:p>
                  </a:txBody>
                  <a:tcPr marL="91425" marR="91425" marT="91425" marB="91425"/>
                </a:tc>
                <a:tc>
                  <a:txBody>
                    <a:bodyPr/>
                    <a:lstStyle/>
                    <a:p>
                      <a:pPr marL="0" lvl="0" indent="0" algn="l" rtl="0">
                        <a:spcBef>
                          <a:spcPts val="0"/>
                        </a:spcBef>
                        <a:spcAft>
                          <a:spcPts val="0"/>
                        </a:spcAft>
                        <a:buNone/>
                      </a:pPr>
                      <a:r>
                        <a:rPr lang="en"/>
                        <a:t>Using two kill-switches.</a:t>
                      </a:r>
                      <a:endParaRPr/>
                    </a:p>
                  </a:txBody>
                  <a:tcPr marL="91425" marR="91425" marT="91425" marB="91425"/>
                </a:tc>
                <a:extLst>
                  <a:ext uri="{0D108BD9-81ED-4DB2-BD59-A6C34878D82A}">
                    <a16:rowId xmlns:a16="http://schemas.microsoft.com/office/drawing/2014/main" val="10002"/>
                  </a:ext>
                </a:extLst>
              </a:tr>
              <a:tr h="739275">
                <a:tc>
                  <a:txBody>
                    <a:bodyPr/>
                    <a:lstStyle/>
                    <a:p>
                      <a:pPr marL="0" lvl="0" indent="0" algn="l" rtl="0">
                        <a:spcBef>
                          <a:spcPts val="0"/>
                        </a:spcBef>
                        <a:spcAft>
                          <a:spcPts val="0"/>
                        </a:spcAft>
                        <a:buNone/>
                      </a:pPr>
                      <a:r>
                        <a:rPr lang="en"/>
                        <a:t>Fire</a:t>
                      </a:r>
                      <a:endParaRPr/>
                    </a:p>
                  </a:txBody>
                  <a:tcPr marL="91425" marR="91425" marT="91425" marB="91425"/>
                </a:tc>
                <a:tc>
                  <a:txBody>
                    <a:bodyPr/>
                    <a:lstStyle/>
                    <a:p>
                      <a:pPr marL="0" lvl="0" indent="0" algn="l" rtl="0">
                        <a:spcBef>
                          <a:spcPts val="0"/>
                        </a:spcBef>
                        <a:spcAft>
                          <a:spcPts val="0"/>
                        </a:spcAft>
                        <a:buNone/>
                      </a:pPr>
                      <a:r>
                        <a:rPr lang="en"/>
                        <a:t>Choice of plastics (ABS plastic for heat-contact parts) as well as electrical safety. </a:t>
                      </a:r>
                      <a:endParaRPr/>
                    </a:p>
                  </a:txBody>
                  <a:tcPr marL="91425" marR="91425" marT="91425" marB="91425"/>
                </a:tc>
                <a:extLst>
                  <a:ext uri="{0D108BD9-81ED-4DB2-BD59-A6C34878D82A}">
                    <a16:rowId xmlns:a16="http://schemas.microsoft.com/office/drawing/2014/main" val="10003"/>
                  </a:ext>
                </a:extLst>
              </a:tr>
              <a:tr h="360950">
                <a:tc>
                  <a:txBody>
                    <a:bodyPr/>
                    <a:lstStyle/>
                    <a:p>
                      <a:pPr marL="0" lvl="0" indent="0" algn="l" rtl="0">
                        <a:spcBef>
                          <a:spcPts val="0"/>
                        </a:spcBef>
                        <a:spcAft>
                          <a:spcPts val="0"/>
                        </a:spcAft>
                        <a:buNone/>
                      </a:pPr>
                      <a:r>
                        <a:rPr lang="en"/>
                        <a:t>3D printing failure</a:t>
                      </a:r>
                      <a:endParaRPr/>
                    </a:p>
                  </a:txBody>
                  <a:tcPr marL="91425" marR="91425" marT="91425" marB="91425"/>
                </a:tc>
                <a:tc>
                  <a:txBody>
                    <a:bodyPr/>
                    <a:lstStyle/>
                    <a:p>
                      <a:pPr marL="0" lvl="0" indent="0" algn="l" rtl="0">
                        <a:spcBef>
                          <a:spcPts val="0"/>
                        </a:spcBef>
                        <a:spcAft>
                          <a:spcPts val="0"/>
                        </a:spcAft>
                        <a:buNone/>
                      </a:pPr>
                      <a:r>
                        <a:rPr lang="en"/>
                        <a:t>Paying careful attention to printing settings, and allocating resources to allow for additional printing.</a:t>
                      </a:r>
                      <a:endParaRPr/>
                    </a:p>
                  </a:txBody>
                  <a:tcPr marL="91425" marR="91425" marT="91425" marB="91425"/>
                </a:tc>
                <a:extLst>
                  <a:ext uri="{0D108BD9-81ED-4DB2-BD59-A6C34878D82A}">
                    <a16:rowId xmlns:a16="http://schemas.microsoft.com/office/drawing/2014/main" val="10004"/>
                  </a:ext>
                </a:extLst>
              </a:tr>
              <a:tr h="360950">
                <a:tc>
                  <a:txBody>
                    <a:bodyPr/>
                    <a:lstStyle/>
                    <a:p>
                      <a:pPr marL="0" lvl="0" indent="0" algn="l" rtl="0">
                        <a:spcBef>
                          <a:spcPts val="0"/>
                        </a:spcBef>
                        <a:spcAft>
                          <a:spcPts val="0"/>
                        </a:spcAft>
                        <a:buNone/>
                      </a:pPr>
                      <a:r>
                        <a:rPr lang="en"/>
                        <a:t>Incompatible components</a:t>
                      </a:r>
                      <a:endParaRPr/>
                    </a:p>
                  </a:txBody>
                  <a:tcPr marL="91425" marR="91425" marT="91425" marB="91425"/>
                </a:tc>
                <a:tc>
                  <a:txBody>
                    <a:bodyPr/>
                    <a:lstStyle/>
                    <a:p>
                      <a:pPr marL="0" lvl="0" indent="0" algn="l" rtl="0">
                        <a:spcBef>
                          <a:spcPts val="0"/>
                        </a:spcBef>
                        <a:spcAft>
                          <a:spcPts val="0"/>
                        </a:spcAft>
                        <a:buNone/>
                      </a:pPr>
                      <a:r>
                        <a:rPr lang="en"/>
                        <a:t>Carefully reviewing every component before purchase.</a:t>
                      </a:r>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311700" y="393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Project Plan - Resources</a:t>
            </a:r>
            <a:endParaRPr b="1"/>
          </a:p>
        </p:txBody>
      </p:sp>
      <p:graphicFrame>
        <p:nvGraphicFramePr>
          <p:cNvPr id="123" name="Google Shape;123;p21"/>
          <p:cNvGraphicFramePr/>
          <p:nvPr/>
        </p:nvGraphicFramePr>
        <p:xfrm>
          <a:off x="952500" y="1062800"/>
          <a:ext cx="3000000" cy="3000000"/>
        </p:xfrm>
        <a:graphic>
          <a:graphicData uri="http://schemas.openxmlformats.org/drawingml/2006/table">
            <a:tbl>
              <a:tblPr>
                <a:noFill/>
                <a:tableStyleId>{F4F81B2D-2D20-4904-8A75-B5683C1C35EE}</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466425">
                <a:tc>
                  <a:txBody>
                    <a:bodyPr/>
                    <a:lstStyle/>
                    <a:p>
                      <a:pPr marL="0" lvl="0" indent="0" algn="ctr" rtl="0">
                        <a:spcBef>
                          <a:spcPts val="0"/>
                        </a:spcBef>
                        <a:spcAft>
                          <a:spcPts val="0"/>
                        </a:spcAft>
                        <a:buNone/>
                      </a:pPr>
                      <a:r>
                        <a:rPr lang="en" b="1"/>
                        <a:t>Item</a:t>
                      </a:r>
                      <a:endParaRPr b="1"/>
                    </a:p>
                  </a:txBody>
                  <a:tcPr marL="91425" marR="91425" marT="91425" marB="91425"/>
                </a:tc>
                <a:tc>
                  <a:txBody>
                    <a:bodyPr/>
                    <a:lstStyle/>
                    <a:p>
                      <a:pPr marL="0" lvl="0" indent="0" algn="ctr" rtl="0">
                        <a:spcBef>
                          <a:spcPts val="0"/>
                        </a:spcBef>
                        <a:spcAft>
                          <a:spcPts val="0"/>
                        </a:spcAft>
                        <a:buNone/>
                      </a:pPr>
                      <a:r>
                        <a:rPr lang="en" b="1"/>
                        <a:t>Projected Cost</a:t>
                      </a:r>
                      <a:endParaRPr b="1"/>
                    </a:p>
                  </a:txBody>
                  <a:tcPr marL="91425" marR="91425" marT="91425" marB="91425"/>
                </a:tc>
                <a:extLst>
                  <a:ext uri="{0D108BD9-81ED-4DB2-BD59-A6C34878D82A}">
                    <a16:rowId xmlns:a16="http://schemas.microsoft.com/office/drawing/2014/main" val="10000"/>
                  </a:ext>
                </a:extLst>
              </a:tr>
              <a:tr h="466425">
                <a:tc>
                  <a:txBody>
                    <a:bodyPr/>
                    <a:lstStyle/>
                    <a:p>
                      <a:pPr marL="0" lvl="0" indent="0" algn="l" rtl="0">
                        <a:spcBef>
                          <a:spcPts val="0"/>
                        </a:spcBef>
                        <a:spcAft>
                          <a:spcPts val="0"/>
                        </a:spcAft>
                        <a:buNone/>
                      </a:pPr>
                      <a:r>
                        <a:rPr lang="en"/>
                        <a:t>3D printed parts </a:t>
                      </a:r>
                      <a:endParaRPr/>
                    </a:p>
                  </a:txBody>
                  <a:tcPr marL="91425" marR="91425" marT="91425" marB="91425"/>
                </a:tc>
                <a:tc>
                  <a:txBody>
                    <a:bodyPr/>
                    <a:lstStyle/>
                    <a:p>
                      <a:pPr marL="0" lvl="0" indent="0" algn="l" rtl="0">
                        <a:spcBef>
                          <a:spcPts val="0"/>
                        </a:spcBef>
                        <a:spcAft>
                          <a:spcPts val="0"/>
                        </a:spcAft>
                        <a:buNone/>
                      </a:pPr>
                      <a:r>
                        <a:rPr lang="en"/>
                        <a:t>$65- 75</a:t>
                      </a:r>
                      <a:endParaRPr/>
                    </a:p>
                  </a:txBody>
                  <a:tcPr marL="91425" marR="91425" marT="91425" marB="91425"/>
                </a:tc>
                <a:extLst>
                  <a:ext uri="{0D108BD9-81ED-4DB2-BD59-A6C34878D82A}">
                    <a16:rowId xmlns:a16="http://schemas.microsoft.com/office/drawing/2014/main" val="10001"/>
                  </a:ext>
                </a:extLst>
              </a:tr>
              <a:tr h="466425">
                <a:tc>
                  <a:txBody>
                    <a:bodyPr/>
                    <a:lstStyle/>
                    <a:p>
                      <a:pPr marL="0" lvl="0" indent="0" algn="l" rtl="0">
                        <a:spcBef>
                          <a:spcPts val="0"/>
                        </a:spcBef>
                        <a:spcAft>
                          <a:spcPts val="0"/>
                        </a:spcAft>
                        <a:buNone/>
                      </a:pPr>
                      <a:r>
                        <a:rPr lang="en"/>
                        <a:t>FPGA + accessories</a:t>
                      </a:r>
                      <a:endParaRPr/>
                    </a:p>
                  </a:txBody>
                  <a:tcPr marL="91425" marR="91425" marT="91425" marB="91425"/>
                </a:tc>
                <a:tc>
                  <a:txBody>
                    <a:bodyPr/>
                    <a:lstStyle/>
                    <a:p>
                      <a:pPr marL="0" lvl="0" indent="0" algn="l" rtl="0">
                        <a:spcBef>
                          <a:spcPts val="0"/>
                        </a:spcBef>
                        <a:spcAft>
                          <a:spcPts val="0"/>
                        </a:spcAft>
                        <a:buNone/>
                      </a:pPr>
                      <a:r>
                        <a:rPr lang="en"/>
                        <a:t>$245 - 260</a:t>
                      </a:r>
                      <a:endParaRPr/>
                    </a:p>
                  </a:txBody>
                  <a:tcPr marL="91425" marR="91425" marT="91425" marB="91425"/>
                </a:tc>
                <a:extLst>
                  <a:ext uri="{0D108BD9-81ED-4DB2-BD59-A6C34878D82A}">
                    <a16:rowId xmlns:a16="http://schemas.microsoft.com/office/drawing/2014/main" val="10002"/>
                  </a:ext>
                </a:extLst>
              </a:tr>
              <a:tr h="466425">
                <a:tc>
                  <a:txBody>
                    <a:bodyPr/>
                    <a:lstStyle/>
                    <a:p>
                      <a:pPr marL="0" lvl="0" indent="0" algn="l" rtl="0">
                        <a:spcBef>
                          <a:spcPts val="0"/>
                        </a:spcBef>
                        <a:spcAft>
                          <a:spcPts val="0"/>
                        </a:spcAft>
                        <a:buNone/>
                      </a:pPr>
                      <a:r>
                        <a:rPr lang="en"/>
                        <a:t>Camera + accessories</a:t>
                      </a:r>
                      <a:endParaRPr/>
                    </a:p>
                  </a:txBody>
                  <a:tcPr marL="91425" marR="91425" marT="91425" marB="91425"/>
                </a:tc>
                <a:tc>
                  <a:txBody>
                    <a:bodyPr/>
                    <a:lstStyle/>
                    <a:p>
                      <a:pPr marL="0" lvl="0" indent="0" algn="l" rtl="0">
                        <a:spcBef>
                          <a:spcPts val="0"/>
                        </a:spcBef>
                        <a:spcAft>
                          <a:spcPts val="0"/>
                        </a:spcAft>
                        <a:buNone/>
                      </a:pPr>
                      <a:r>
                        <a:rPr lang="en"/>
                        <a:t>$180 - 190</a:t>
                      </a:r>
                      <a:endParaRPr/>
                    </a:p>
                  </a:txBody>
                  <a:tcPr marL="91425" marR="91425" marT="91425" marB="91425"/>
                </a:tc>
                <a:extLst>
                  <a:ext uri="{0D108BD9-81ED-4DB2-BD59-A6C34878D82A}">
                    <a16:rowId xmlns:a16="http://schemas.microsoft.com/office/drawing/2014/main" val="10003"/>
                  </a:ext>
                </a:extLst>
              </a:tr>
              <a:tr h="1462775">
                <a:tc>
                  <a:txBody>
                    <a:bodyPr/>
                    <a:lstStyle/>
                    <a:p>
                      <a:pPr marL="0" lvl="0" indent="0" algn="l" rtl="0">
                        <a:spcBef>
                          <a:spcPts val="0"/>
                        </a:spcBef>
                        <a:spcAft>
                          <a:spcPts val="0"/>
                        </a:spcAft>
                        <a:buNone/>
                      </a:pPr>
                      <a:r>
                        <a:rPr lang="en"/>
                        <a:t>Various extras:</a:t>
                      </a:r>
                      <a:endParaRPr/>
                    </a:p>
                    <a:p>
                      <a:pPr marL="457200" lvl="0" indent="-317500" algn="l" rtl="0">
                        <a:spcBef>
                          <a:spcPts val="0"/>
                        </a:spcBef>
                        <a:spcAft>
                          <a:spcPts val="0"/>
                        </a:spcAft>
                        <a:buSzPts val="1400"/>
                        <a:buChar char="●"/>
                      </a:pPr>
                      <a:r>
                        <a:rPr lang="en"/>
                        <a:t>Small electrical components</a:t>
                      </a:r>
                      <a:endParaRPr/>
                    </a:p>
                    <a:p>
                      <a:pPr marL="457200" lvl="0" indent="-317500" algn="l" rtl="0">
                        <a:spcBef>
                          <a:spcPts val="0"/>
                        </a:spcBef>
                        <a:spcAft>
                          <a:spcPts val="0"/>
                        </a:spcAft>
                        <a:buSzPts val="1400"/>
                        <a:buChar char="●"/>
                      </a:pPr>
                      <a:r>
                        <a:rPr lang="en"/>
                        <a:t>motors/fans</a:t>
                      </a:r>
                      <a:endParaRPr/>
                    </a:p>
                    <a:p>
                      <a:pPr marL="457200" lvl="0" indent="-317500" algn="l" rtl="0">
                        <a:spcBef>
                          <a:spcPts val="0"/>
                        </a:spcBef>
                        <a:spcAft>
                          <a:spcPts val="0"/>
                        </a:spcAft>
                        <a:buSzPts val="1400"/>
                        <a:buChar char="●"/>
                      </a:pPr>
                      <a:r>
                        <a:rPr lang="en"/>
                        <a:t>Enclosure</a:t>
                      </a:r>
                      <a:endParaRPr/>
                    </a:p>
                    <a:p>
                      <a:pPr marL="457200" lvl="0" indent="-317500" algn="l" rtl="0">
                        <a:spcBef>
                          <a:spcPts val="0"/>
                        </a:spcBef>
                        <a:spcAft>
                          <a:spcPts val="0"/>
                        </a:spcAft>
                        <a:buSzPts val="1400"/>
                        <a:buChar char="●"/>
                      </a:pPr>
                      <a:r>
                        <a:rPr lang="en"/>
                        <a:t>Printed circuit board and Arduino</a:t>
                      </a:r>
                      <a:endParaRPr/>
                    </a:p>
                    <a:p>
                      <a:pPr marL="457200" lvl="0" indent="-317500" algn="l" rtl="0">
                        <a:spcBef>
                          <a:spcPts val="0"/>
                        </a:spcBef>
                        <a:spcAft>
                          <a:spcPts val="0"/>
                        </a:spcAft>
                        <a:buSzPts val="1400"/>
                        <a:buChar char="●"/>
                      </a:pPr>
                      <a:r>
                        <a:rPr lang="en"/>
                        <a:t>Bolts, wires, pulleys</a:t>
                      </a:r>
                      <a:endParaRPr/>
                    </a:p>
                  </a:txBody>
                  <a:tcPr marL="91425" marR="91425" marT="91425" marB="91425"/>
                </a:tc>
                <a:tc>
                  <a:txBody>
                    <a:bodyPr/>
                    <a:lstStyle/>
                    <a:p>
                      <a:pPr marL="0" lvl="0" indent="0" algn="l" rtl="0">
                        <a:spcBef>
                          <a:spcPts val="0"/>
                        </a:spcBef>
                        <a:spcAft>
                          <a:spcPts val="0"/>
                        </a:spcAft>
                        <a:buNone/>
                      </a:pPr>
                      <a:r>
                        <a:rPr lang="en"/>
                        <a:t>$360 - 385</a:t>
                      </a:r>
                      <a:endParaRPr/>
                    </a:p>
                  </a:txBody>
                  <a:tcPr marL="91425" marR="91425" marT="91425" marB="91425"/>
                </a:tc>
                <a:extLst>
                  <a:ext uri="{0D108BD9-81ED-4DB2-BD59-A6C34878D82A}">
                    <a16:rowId xmlns:a16="http://schemas.microsoft.com/office/drawing/2014/main" val="10004"/>
                  </a:ext>
                </a:extLst>
              </a:tr>
              <a:tr h="466425">
                <a:tc>
                  <a:txBody>
                    <a:bodyPr/>
                    <a:lstStyle/>
                    <a:p>
                      <a:pPr marL="0" lvl="0" indent="0" algn="ctr" rtl="0">
                        <a:spcBef>
                          <a:spcPts val="0"/>
                        </a:spcBef>
                        <a:spcAft>
                          <a:spcPts val="0"/>
                        </a:spcAft>
                        <a:buNone/>
                      </a:pPr>
                      <a:r>
                        <a:rPr lang="en" b="1"/>
                        <a:t>Total cost</a:t>
                      </a:r>
                      <a:endParaRPr b="1"/>
                    </a:p>
                  </a:txBody>
                  <a:tcPr marL="91425" marR="91425" marT="91425" marB="91425"/>
                </a:tc>
                <a:tc>
                  <a:txBody>
                    <a:bodyPr/>
                    <a:lstStyle/>
                    <a:p>
                      <a:pPr marL="0" lvl="0" indent="0" algn="ctr" rtl="0">
                        <a:spcBef>
                          <a:spcPts val="0"/>
                        </a:spcBef>
                        <a:spcAft>
                          <a:spcPts val="0"/>
                        </a:spcAft>
                        <a:buNone/>
                      </a:pPr>
                      <a:r>
                        <a:rPr lang="en" b="1"/>
                        <a:t>$850-910</a:t>
                      </a:r>
                      <a:endParaRPr b="1"/>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1271</Words>
  <Application>Microsoft Office PowerPoint</Application>
  <PresentationFormat>On-screen Show (16:9)</PresentationFormat>
  <Paragraphs>218</Paragraphs>
  <Slides>23</Slides>
  <Notes>23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23</vt:i4>
      </vt:variant>
    </vt:vector>
  </HeadingPairs>
  <TitlesOfParts>
    <vt:vector size="25" baseType="lpstr">
      <vt:lpstr>Arial</vt:lpstr>
      <vt:lpstr>Simple Light</vt:lpstr>
      <vt:lpstr>sdmay19-31 mpARM (Multi-Purpose Automated Robotic arM) http://sdmay19-31.sd.ece.iastate.edu/ Advisor: Prof. Alexander Stoytchev Client: Brett Altena Team: Brett Altena, Drew Caneff, Amos Hunter, Kristian Wadolowski, Jase Grant</vt:lpstr>
      <vt:lpstr>C O N C E P T  S K ET C H</vt:lpstr>
      <vt:lpstr>Problem Statement </vt:lpstr>
      <vt:lpstr>Project Plan - Market Survey </vt:lpstr>
      <vt:lpstr>Functional Requirements</vt:lpstr>
      <vt:lpstr>Non-Functional Requirements</vt:lpstr>
      <vt:lpstr>Technical/Other Constraints/Considerations</vt:lpstr>
      <vt:lpstr>Project Plan - Potential Risk &amp; Mitigation</vt:lpstr>
      <vt:lpstr>Project Plan - Resources</vt:lpstr>
      <vt:lpstr>Project Plan - Schedule</vt:lpstr>
      <vt:lpstr>System Design - Functional Decomposition</vt:lpstr>
      <vt:lpstr>System Design - Functional Modules</vt:lpstr>
      <vt:lpstr>Detailed System Design</vt:lpstr>
      <vt:lpstr>System Design - Hardware/ Software</vt:lpstr>
      <vt:lpstr>System Design - Arduino MEGA pinout</vt:lpstr>
      <vt:lpstr>System Design - Motor Control PCB</vt:lpstr>
      <vt:lpstr>System Design - FPGA</vt:lpstr>
      <vt:lpstr>System Design - Test Plan</vt:lpstr>
      <vt:lpstr>System Design - Prototyping</vt:lpstr>
      <vt:lpstr>Conclusion - Milestone Status</vt:lpstr>
      <vt:lpstr>Conclusion - Team Members</vt:lpstr>
      <vt:lpstr>Conclusion - Next Semester</vt:lpstr>
      <vt:lpstr>SDMAY19-31 mpARM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sdmay19-31 mpARM (Multi-Purpose Automated Robotic arM) http://sdmay19-31.sd.ece.iastate.edu/ Advisor: Prof. Alexander Stoytchev Client: Brett Altena Team: Brett Altena, Drew Caneff, Amos Hunter, Kristian Wadolowski, Jase Grant</dc:title>
  <dc:creator>Brett Altena</dc:creator>
  <cp:lastModifiedBy>Brett Altena</cp:lastModifiedBy>
  <cp:revision>1</cp:revision>
  <dcterms:modified xsi:type="dcterms:W3CDTF">2018-12-05T15:23:29Z</dcterms:modified>
</cp:coreProperties>
</file>