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C95BE551-0B11-46A7-8F48-06A9E6442562}">
  <a:tblStyle styleId="{C95BE551-0B11-46A7-8F48-06A9E644256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57dd3d0d2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57dd3d0d2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58c8f0ef52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58c8f0ef5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56c89604c0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56c89604c0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56c89604c0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56c89604c0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56ad9a532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56ad9a532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56c89604c0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56c89604c0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568db6278c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568db6278c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568db6278c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568db6278c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great about the ultra96 are the many way to connect to it.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568db6278c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568db6278c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Lib is xfopencv</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58e834fe73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58e834fe73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568db6278c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568db6278c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56c89604c0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56c89604c0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568db6278c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568db6278c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56c89604c0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56c89604c0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568db6278c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568db6278c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568db6278c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568db6278c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568db6278c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568db6278c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568db6278c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568db6278c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568db6278c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568db6278c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568db6278c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568db6278c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568db6278c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568db6278c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g513cab09f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513cab09f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56c89604c0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56c89604c0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Top left: a burger startup that has been incredibly successful by automatically producing made to order burgers, but you can see that the design is very specialized. This machine will only ever be able to make burgers/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Top right: The current automated pancake machine design. This design isn’t used by restaurants, as both the speed and quality of the pancakes is inferior to those made by a worker.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Bottom left: A high end robotic arm that has been programmed to flip pancakes in a pan. This design is not meant to be commercial, and cannot cook the pancake by itself.</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Bottom right: A japanese sushi chain that has successfully reduced the cost of many sushi dishes to under 1$ usd, by using automated systems for food preparation and serving. Our hope is that by creating a more adaptable device we can implement advanced automation systems like this in restaurants around the world.</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From these examples we can see that there is a rapidly growing market for automated food preparation, however there aren’t any products on the market that apply efficient automation to pancakes, and there is currently no product on the market that is modular enough to be assigned a variety of food preparation tasks</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g57dd3d0d2b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57dd3d0d2b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g56c89604c0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56c89604c0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56c89604c0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56c89604c0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have a number of concerns for our project.</a:t>
            </a:r>
            <a:br>
              <a:rPr lang="en"/>
            </a:br>
            <a:r>
              <a:rPr lang="en"/>
              <a:t>A malfunctioning robot can cause serious damage to those around it, so we’ve ensured that two kill switches will be placed in easy to access locations to minimize any potential damage.</a:t>
            </a:r>
            <a:br>
              <a:rPr lang="en"/>
            </a:br>
            <a:r>
              <a:rPr lang="en"/>
              <a:t>We’ll be working in a high heat environment, so we’ve built our robot out of heat resistant materials to prevent fires and loss of function from heat.</a:t>
            </a:r>
            <a:endParaRPr/>
          </a:p>
          <a:p>
            <a:pPr indent="0" lvl="0" marL="0" rtl="0" algn="l">
              <a:spcBef>
                <a:spcPts val="0"/>
              </a:spcBef>
              <a:spcAft>
                <a:spcPts val="0"/>
              </a:spcAft>
              <a:buNone/>
            </a:pPr>
            <a:r>
              <a:rPr lang="en"/>
              <a:t>3D printing failue is an important risk for our project completion. A large print can take days, and use up valuable material, as such we’ve allocated additional time and funds to reprinting any parts should the need arise.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56c89604c0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56c89604c0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57dd3d0d2b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57dd3d0d2b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568db6278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568db6278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568db6278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568db6278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dmay19-31.sd.ece.iastate.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1.png"/><Relationship Id="rId5"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7.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0.jpg"/><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5.jpg"/><Relationship Id="rId4" Type="http://schemas.openxmlformats.org/officeDocument/2006/relationships/image" Target="../media/image37.jpg"/><Relationship Id="rId5" Type="http://schemas.openxmlformats.org/officeDocument/2006/relationships/image" Target="../media/image4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6.png"/><Relationship Id="rId4" Type="http://schemas.openxmlformats.org/officeDocument/2006/relationships/image" Target="../media/image7.png"/><Relationship Id="rId5" Type="http://schemas.openxmlformats.org/officeDocument/2006/relationships/image" Target="../media/image21.png"/><Relationship Id="rId6" Type="http://schemas.openxmlformats.org/officeDocument/2006/relationships/image" Target="../media/image3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0.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16.png"/><Relationship Id="rId6" Type="http://schemas.openxmlformats.org/officeDocument/2006/relationships/image" Target="../media/image12.png"/><Relationship Id="rId7"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414325" y="0"/>
            <a:ext cx="8520600" cy="4476300"/>
          </a:xfrm>
          <a:prstGeom prst="rect">
            <a:avLst/>
          </a:prstGeom>
        </p:spPr>
        <p:txBody>
          <a:bodyPr anchorCtr="0" anchor="b" bIns="91425" lIns="91425" spcFirstLastPara="1" rIns="91425" wrap="square" tIns="91425">
            <a:noAutofit/>
          </a:bodyPr>
          <a:lstStyle/>
          <a:p>
            <a:pPr indent="457200" lvl="0" marL="0" rtl="0" algn="ctr">
              <a:spcBef>
                <a:spcPts val="0"/>
              </a:spcBef>
              <a:spcAft>
                <a:spcPts val="0"/>
              </a:spcAft>
              <a:buNone/>
            </a:pPr>
            <a:r>
              <a:rPr lang="en"/>
              <a:t>sdmay19-31</a:t>
            </a:r>
            <a:endParaRPr/>
          </a:p>
          <a:p>
            <a:pPr indent="0" lvl="0" marL="0" rtl="0" algn="ctr">
              <a:spcBef>
                <a:spcPts val="0"/>
              </a:spcBef>
              <a:spcAft>
                <a:spcPts val="0"/>
              </a:spcAft>
              <a:buNone/>
            </a:pPr>
            <a:r>
              <a:rPr lang="en"/>
              <a:t>mpARM</a:t>
            </a:r>
            <a:endParaRPr/>
          </a:p>
          <a:p>
            <a:pPr indent="0" lvl="0" marL="0" rtl="0" algn="ctr">
              <a:spcBef>
                <a:spcPts val="0"/>
              </a:spcBef>
              <a:spcAft>
                <a:spcPts val="0"/>
              </a:spcAft>
              <a:buNone/>
            </a:pPr>
            <a:r>
              <a:rPr lang="en" sz="3000"/>
              <a:t>(Multi-Purpose Automated Robotic arM)</a:t>
            </a:r>
            <a:endParaRPr sz="3000"/>
          </a:p>
          <a:p>
            <a:pPr indent="0" lvl="0" marL="0" rtl="0" algn="ctr">
              <a:spcBef>
                <a:spcPts val="0"/>
              </a:spcBef>
              <a:spcAft>
                <a:spcPts val="0"/>
              </a:spcAft>
              <a:buNone/>
            </a:pPr>
            <a:r>
              <a:rPr lang="en" sz="3000" u="sng">
                <a:solidFill>
                  <a:schemeClr val="hlink"/>
                </a:solidFill>
                <a:hlinkClick r:id="rId3"/>
              </a:rPr>
              <a:t>http://sdmay19-31.sd.ece.iastate.edu/</a:t>
            </a:r>
            <a:endParaRPr sz="3000"/>
          </a:p>
          <a:p>
            <a:pPr indent="0" lvl="0" marL="0" rtl="0" algn="ctr">
              <a:spcBef>
                <a:spcPts val="0"/>
              </a:spcBef>
              <a:spcAft>
                <a:spcPts val="0"/>
              </a:spcAft>
              <a:buNone/>
            </a:pPr>
            <a:r>
              <a:rPr lang="en" sz="3000"/>
              <a:t>Advisor: Prof. Alexander Stoytchev</a:t>
            </a:r>
            <a:endParaRPr sz="3000"/>
          </a:p>
          <a:p>
            <a:pPr indent="0" lvl="0" marL="0" rtl="0" algn="ctr">
              <a:spcBef>
                <a:spcPts val="0"/>
              </a:spcBef>
              <a:spcAft>
                <a:spcPts val="0"/>
              </a:spcAft>
              <a:buNone/>
            </a:pPr>
            <a:r>
              <a:rPr lang="en" sz="3000"/>
              <a:t>Client: Brett Altena</a:t>
            </a:r>
            <a:endParaRPr sz="3000"/>
          </a:p>
          <a:p>
            <a:pPr indent="0" lvl="0" marL="0" rtl="0" algn="ctr">
              <a:spcBef>
                <a:spcPts val="0"/>
              </a:spcBef>
              <a:spcAft>
                <a:spcPts val="0"/>
              </a:spcAft>
              <a:buNone/>
            </a:pPr>
            <a:r>
              <a:rPr lang="en" sz="1800"/>
              <a:t>Team: Brett Altena, Drew Caneff, Amos Hunter, Kristian Wadolowski, Jase Grant</a:t>
            </a:r>
            <a:endParaRPr sz="1800"/>
          </a:p>
        </p:txBody>
      </p:sp>
      <p:sp>
        <p:nvSpPr>
          <p:cNvPr id="55" name="Google Shape;55;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22"/>
          <p:cNvSpPr txBox="1"/>
          <p:nvPr>
            <p:ph type="ctrTitle"/>
          </p:nvPr>
        </p:nvSpPr>
        <p:spPr>
          <a:xfrm>
            <a:off x="311700" y="125825"/>
            <a:ext cx="8520600" cy="73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Computer Vision </a:t>
            </a:r>
            <a:r>
              <a:rPr lang="en" sz="2800">
                <a:solidFill>
                  <a:srgbClr val="000000"/>
                </a:solidFill>
              </a:rPr>
              <a:t>Testing</a:t>
            </a:r>
            <a:endParaRPr sz="3000">
              <a:solidFill>
                <a:srgbClr val="000000"/>
              </a:solidFill>
            </a:endParaRPr>
          </a:p>
        </p:txBody>
      </p:sp>
      <p:sp>
        <p:nvSpPr>
          <p:cNvPr id="148" name="Google Shape;148;p22"/>
          <p:cNvSpPr txBox="1"/>
          <p:nvPr>
            <p:ph idx="1" type="subTitle"/>
          </p:nvPr>
        </p:nvSpPr>
        <p:spPr>
          <a:xfrm>
            <a:off x="220500" y="1513850"/>
            <a:ext cx="2467500" cy="59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0000"/>
                </a:solidFill>
              </a:rPr>
              <a:t>Pancake Detection</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Accurate</a:t>
            </a:r>
            <a:endParaRPr sz="1800">
              <a:solidFill>
                <a:srgbClr val="000000"/>
              </a:solidFill>
            </a:endParaRPr>
          </a:p>
        </p:txBody>
      </p:sp>
      <p:sp>
        <p:nvSpPr>
          <p:cNvPr id="149" name="Google Shape;149;p22"/>
          <p:cNvSpPr txBox="1"/>
          <p:nvPr>
            <p:ph idx="1" type="subTitle"/>
          </p:nvPr>
        </p:nvSpPr>
        <p:spPr>
          <a:xfrm>
            <a:off x="220500" y="3326025"/>
            <a:ext cx="3042000" cy="59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1"/>
                </a:solidFill>
              </a:rPr>
              <a:t>Pancake Detection</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Inaccurate</a:t>
            </a:r>
            <a:endParaRPr sz="1800">
              <a:solidFill>
                <a:schemeClr val="dk1"/>
              </a:solidFill>
            </a:endParaRPr>
          </a:p>
          <a:p>
            <a:pPr indent="0" lvl="0" marL="0" rtl="0" algn="l">
              <a:spcBef>
                <a:spcPts val="0"/>
              </a:spcBef>
              <a:spcAft>
                <a:spcPts val="0"/>
              </a:spcAft>
              <a:buNone/>
            </a:pPr>
            <a:r>
              <a:t/>
            </a:r>
            <a:endParaRPr sz="1800">
              <a:solidFill>
                <a:srgbClr val="000000"/>
              </a:solidFill>
            </a:endParaRPr>
          </a:p>
        </p:txBody>
      </p:sp>
      <p:pic>
        <p:nvPicPr>
          <p:cNvPr id="150" name="Google Shape;150;p22"/>
          <p:cNvPicPr preferRelativeResize="0"/>
          <p:nvPr/>
        </p:nvPicPr>
        <p:blipFill>
          <a:blip r:embed="rId3">
            <a:alphaModFix/>
          </a:blip>
          <a:stretch>
            <a:fillRect/>
          </a:stretch>
        </p:blipFill>
        <p:spPr>
          <a:xfrm>
            <a:off x="3414900" y="1009625"/>
            <a:ext cx="2105025" cy="1905000"/>
          </a:xfrm>
          <a:prstGeom prst="rect">
            <a:avLst/>
          </a:prstGeom>
          <a:noFill/>
          <a:ln>
            <a:noFill/>
          </a:ln>
        </p:spPr>
      </p:pic>
      <p:pic>
        <p:nvPicPr>
          <p:cNvPr id="151" name="Google Shape;151;p22"/>
          <p:cNvPicPr preferRelativeResize="0"/>
          <p:nvPr/>
        </p:nvPicPr>
        <p:blipFill>
          <a:blip r:embed="rId4">
            <a:alphaModFix/>
          </a:blip>
          <a:stretch>
            <a:fillRect/>
          </a:stretch>
        </p:blipFill>
        <p:spPr>
          <a:xfrm>
            <a:off x="5519925" y="2914625"/>
            <a:ext cx="2028825" cy="2019300"/>
          </a:xfrm>
          <a:prstGeom prst="rect">
            <a:avLst/>
          </a:prstGeom>
          <a:noFill/>
          <a:ln>
            <a:noFill/>
          </a:ln>
        </p:spPr>
      </p:pic>
      <p:sp>
        <p:nvSpPr>
          <p:cNvPr id="152" name="Google Shape;152;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par>
                                <p:cTn fill="hold" nodeType="with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par>
                                <p:cTn fill="hold" nodeType="with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3"/>
          <p:cNvSpPr txBox="1"/>
          <p:nvPr>
            <p:ph type="ctrTitle"/>
          </p:nvPr>
        </p:nvSpPr>
        <p:spPr>
          <a:xfrm>
            <a:off x="311700" y="125825"/>
            <a:ext cx="8520600" cy="73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Computer Vision </a:t>
            </a:r>
            <a:r>
              <a:rPr lang="en" sz="2800"/>
              <a:t>Testing</a:t>
            </a:r>
            <a:endParaRPr sz="3000"/>
          </a:p>
        </p:txBody>
      </p:sp>
      <p:sp>
        <p:nvSpPr>
          <p:cNvPr id="158" name="Google Shape;158;p23"/>
          <p:cNvSpPr txBox="1"/>
          <p:nvPr>
            <p:ph idx="1" type="subTitle"/>
          </p:nvPr>
        </p:nvSpPr>
        <p:spPr>
          <a:xfrm>
            <a:off x="311700" y="857225"/>
            <a:ext cx="3042000" cy="59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1"/>
                </a:solidFill>
              </a:rPr>
              <a:t>Hough Circles</a:t>
            </a:r>
            <a:endParaRPr sz="1800">
              <a:solidFill>
                <a:schemeClr val="dk1"/>
              </a:solidFill>
            </a:endParaRPr>
          </a:p>
          <a:p>
            <a:pPr indent="0" lvl="0" marL="0" rtl="0" algn="l">
              <a:spcBef>
                <a:spcPts val="0"/>
              </a:spcBef>
              <a:spcAft>
                <a:spcPts val="0"/>
              </a:spcAft>
              <a:buNone/>
            </a:pPr>
            <a:r>
              <a:t/>
            </a:r>
            <a:endParaRPr sz="1800">
              <a:solidFill>
                <a:srgbClr val="000000"/>
              </a:solidFill>
            </a:endParaRPr>
          </a:p>
        </p:txBody>
      </p:sp>
      <p:pic>
        <p:nvPicPr>
          <p:cNvPr id="159" name="Google Shape;159;p23"/>
          <p:cNvPicPr preferRelativeResize="0"/>
          <p:nvPr/>
        </p:nvPicPr>
        <p:blipFill>
          <a:blip r:embed="rId3">
            <a:alphaModFix/>
          </a:blip>
          <a:stretch>
            <a:fillRect/>
          </a:stretch>
        </p:blipFill>
        <p:spPr>
          <a:xfrm>
            <a:off x="435125" y="1596275"/>
            <a:ext cx="7892224" cy="3207525"/>
          </a:xfrm>
          <a:prstGeom prst="rect">
            <a:avLst/>
          </a:prstGeom>
          <a:noFill/>
          <a:ln>
            <a:noFill/>
          </a:ln>
        </p:spPr>
      </p:pic>
      <p:sp>
        <p:nvSpPr>
          <p:cNvPr id="160" name="Google Shape;160;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4"/>
          <p:cNvSpPr txBox="1"/>
          <p:nvPr>
            <p:ph type="ctrTitle"/>
          </p:nvPr>
        </p:nvSpPr>
        <p:spPr>
          <a:xfrm>
            <a:off x="311700" y="125825"/>
            <a:ext cx="8520600" cy="73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Computer Vision </a:t>
            </a:r>
            <a:r>
              <a:rPr lang="en" sz="2800"/>
              <a:t>Testing</a:t>
            </a:r>
            <a:endParaRPr sz="3000"/>
          </a:p>
        </p:txBody>
      </p:sp>
      <p:pic>
        <p:nvPicPr>
          <p:cNvPr id="166" name="Google Shape;166;p24"/>
          <p:cNvPicPr preferRelativeResize="0"/>
          <p:nvPr/>
        </p:nvPicPr>
        <p:blipFill>
          <a:blip r:embed="rId3">
            <a:alphaModFix/>
          </a:blip>
          <a:stretch>
            <a:fillRect/>
          </a:stretch>
        </p:blipFill>
        <p:spPr>
          <a:xfrm>
            <a:off x="435125" y="1596275"/>
            <a:ext cx="7892225" cy="3225750"/>
          </a:xfrm>
          <a:prstGeom prst="rect">
            <a:avLst/>
          </a:prstGeom>
          <a:noFill/>
          <a:ln>
            <a:noFill/>
          </a:ln>
        </p:spPr>
      </p:pic>
      <p:sp>
        <p:nvSpPr>
          <p:cNvPr id="167" name="Google Shape;167;p24"/>
          <p:cNvSpPr txBox="1"/>
          <p:nvPr>
            <p:ph idx="1" type="subTitle"/>
          </p:nvPr>
        </p:nvSpPr>
        <p:spPr>
          <a:xfrm>
            <a:off x="311700" y="857225"/>
            <a:ext cx="3042000" cy="59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0000"/>
                </a:solidFill>
              </a:rPr>
              <a:t>Background Subtraction/ Contour Detection</a:t>
            </a:r>
            <a:endParaRPr sz="1800">
              <a:solidFill>
                <a:srgbClr val="000000"/>
              </a:solidFill>
            </a:endParaRPr>
          </a:p>
        </p:txBody>
      </p:sp>
      <p:sp>
        <p:nvSpPr>
          <p:cNvPr id="168" name="Google Shape;168;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5"/>
          <p:cNvSpPr txBox="1"/>
          <p:nvPr>
            <p:ph type="ctrTitle"/>
          </p:nvPr>
        </p:nvSpPr>
        <p:spPr>
          <a:xfrm>
            <a:off x="311700" y="125825"/>
            <a:ext cx="8520600" cy="73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Programming </a:t>
            </a:r>
            <a:r>
              <a:rPr lang="en" sz="2800">
                <a:solidFill>
                  <a:srgbClr val="000000"/>
                </a:solidFill>
              </a:rPr>
              <a:t>Evaluation</a:t>
            </a:r>
            <a:endParaRPr sz="3000">
              <a:solidFill>
                <a:srgbClr val="000000"/>
              </a:solidFill>
            </a:endParaRPr>
          </a:p>
        </p:txBody>
      </p:sp>
      <p:sp>
        <p:nvSpPr>
          <p:cNvPr id="174" name="Google Shape;174;p25"/>
          <p:cNvSpPr txBox="1"/>
          <p:nvPr>
            <p:ph idx="1" type="subTitle"/>
          </p:nvPr>
        </p:nvSpPr>
        <p:spPr>
          <a:xfrm>
            <a:off x="311700" y="857225"/>
            <a:ext cx="20571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1"/>
                </a:solidFill>
              </a:rPr>
              <a:t>Experiment 1</a:t>
            </a:r>
            <a:endParaRPr sz="1800" u="sng">
              <a:solidFill>
                <a:schemeClr val="dk1"/>
              </a:solidFill>
            </a:endParaRPr>
          </a:p>
          <a:p>
            <a:pPr indent="0" lvl="0" marL="0" rtl="0" algn="l">
              <a:spcBef>
                <a:spcPts val="0"/>
              </a:spcBef>
              <a:spcAft>
                <a:spcPts val="0"/>
              </a:spcAft>
              <a:buNone/>
            </a:pPr>
            <a:r>
              <a:t/>
            </a:r>
            <a:endParaRPr sz="1800" u="sng">
              <a:solidFill>
                <a:schemeClr val="dk1"/>
              </a:solidFill>
            </a:endParaRPr>
          </a:p>
          <a:p>
            <a:pPr indent="0" lvl="0" marL="0" rtl="0" algn="l">
              <a:spcBef>
                <a:spcPts val="0"/>
              </a:spcBef>
              <a:spcAft>
                <a:spcPts val="0"/>
              </a:spcAft>
              <a:buNone/>
            </a:pPr>
            <a:r>
              <a:rPr lang="en" sz="1800">
                <a:solidFill>
                  <a:schemeClr val="dk1"/>
                </a:solidFill>
              </a:rPr>
              <a:t>Success: </a:t>
            </a:r>
            <a:endParaRPr sz="1800">
              <a:solidFill>
                <a:schemeClr val="dk1"/>
              </a:solidFill>
            </a:endParaRPr>
          </a:p>
          <a:p>
            <a:pPr indent="0" lvl="0" marL="0" rtl="0" algn="l">
              <a:spcBef>
                <a:spcPts val="0"/>
              </a:spcBef>
              <a:spcAft>
                <a:spcPts val="0"/>
              </a:spcAft>
              <a:buNone/>
            </a:pPr>
            <a:r>
              <a:rPr lang="en" sz="1800">
                <a:solidFill>
                  <a:schemeClr val="dk1"/>
                </a:solidFill>
              </a:rPr>
              <a:t>100%</a:t>
            </a:r>
            <a:endParaRPr sz="1800">
              <a:solidFill>
                <a:schemeClr val="dk1"/>
              </a:solidFill>
            </a:endParaRPr>
          </a:p>
          <a:p>
            <a:pPr indent="0" lvl="0" marL="0" rtl="0" algn="l">
              <a:spcBef>
                <a:spcPts val="0"/>
              </a:spcBef>
              <a:spcAft>
                <a:spcPts val="0"/>
              </a:spcAft>
              <a:buNone/>
            </a:pPr>
            <a:r>
              <a:t/>
            </a:r>
            <a:endParaRPr sz="1800" u="sng">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rgbClr val="000000"/>
              </a:solidFill>
            </a:endParaRPr>
          </a:p>
        </p:txBody>
      </p:sp>
      <p:pic>
        <p:nvPicPr>
          <p:cNvPr id="175" name="Google Shape;175;p25"/>
          <p:cNvPicPr preferRelativeResize="0"/>
          <p:nvPr/>
        </p:nvPicPr>
        <p:blipFill>
          <a:blip r:embed="rId3">
            <a:alphaModFix/>
          </a:blip>
          <a:stretch>
            <a:fillRect/>
          </a:stretch>
        </p:blipFill>
        <p:spPr>
          <a:xfrm>
            <a:off x="2058750" y="994200"/>
            <a:ext cx="1486525" cy="1362225"/>
          </a:xfrm>
          <a:prstGeom prst="rect">
            <a:avLst/>
          </a:prstGeom>
          <a:noFill/>
          <a:ln>
            <a:noFill/>
          </a:ln>
        </p:spPr>
      </p:pic>
      <p:pic>
        <p:nvPicPr>
          <p:cNvPr id="176" name="Google Shape;176;p25"/>
          <p:cNvPicPr preferRelativeResize="0"/>
          <p:nvPr/>
        </p:nvPicPr>
        <p:blipFill>
          <a:blip r:embed="rId4">
            <a:alphaModFix/>
          </a:blip>
          <a:stretch>
            <a:fillRect/>
          </a:stretch>
        </p:blipFill>
        <p:spPr>
          <a:xfrm>
            <a:off x="423650" y="2493388"/>
            <a:ext cx="3750875" cy="2372275"/>
          </a:xfrm>
          <a:prstGeom prst="rect">
            <a:avLst/>
          </a:prstGeom>
          <a:noFill/>
          <a:ln>
            <a:noFill/>
          </a:ln>
        </p:spPr>
      </p:pic>
      <p:pic>
        <p:nvPicPr>
          <p:cNvPr id="177" name="Google Shape;177;p25"/>
          <p:cNvPicPr preferRelativeResize="0"/>
          <p:nvPr/>
        </p:nvPicPr>
        <p:blipFill>
          <a:blip r:embed="rId5">
            <a:alphaModFix/>
          </a:blip>
          <a:stretch>
            <a:fillRect/>
          </a:stretch>
        </p:blipFill>
        <p:spPr>
          <a:xfrm>
            <a:off x="4336050" y="2493400"/>
            <a:ext cx="4598500" cy="1696650"/>
          </a:xfrm>
          <a:prstGeom prst="rect">
            <a:avLst/>
          </a:prstGeom>
          <a:noFill/>
          <a:ln>
            <a:noFill/>
          </a:ln>
        </p:spPr>
      </p:pic>
      <p:sp>
        <p:nvSpPr>
          <p:cNvPr id="178" name="Google Shape;178;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6"/>
          <p:cNvSpPr txBox="1"/>
          <p:nvPr>
            <p:ph type="ctrTitle"/>
          </p:nvPr>
        </p:nvSpPr>
        <p:spPr>
          <a:xfrm>
            <a:off x="311700" y="125825"/>
            <a:ext cx="8520600" cy="73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Programming </a:t>
            </a:r>
            <a:r>
              <a:rPr lang="en" sz="2800">
                <a:solidFill>
                  <a:srgbClr val="000000"/>
                </a:solidFill>
              </a:rPr>
              <a:t>Evaluation</a:t>
            </a:r>
            <a:endParaRPr sz="3000">
              <a:solidFill>
                <a:srgbClr val="000000"/>
              </a:solidFill>
            </a:endParaRPr>
          </a:p>
        </p:txBody>
      </p:sp>
      <p:sp>
        <p:nvSpPr>
          <p:cNvPr id="184" name="Google Shape;184;p26"/>
          <p:cNvSpPr txBox="1"/>
          <p:nvPr>
            <p:ph idx="1" type="subTitle"/>
          </p:nvPr>
        </p:nvSpPr>
        <p:spPr>
          <a:xfrm>
            <a:off x="311700" y="857225"/>
            <a:ext cx="20571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1"/>
                </a:solidFill>
              </a:rPr>
              <a:t>Experiment 2</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Success:</a:t>
            </a:r>
            <a:endParaRPr sz="1800">
              <a:solidFill>
                <a:schemeClr val="dk1"/>
              </a:solidFill>
            </a:endParaRPr>
          </a:p>
          <a:p>
            <a:pPr indent="0" lvl="0" marL="0" rtl="0" algn="l">
              <a:spcBef>
                <a:spcPts val="0"/>
              </a:spcBef>
              <a:spcAft>
                <a:spcPts val="0"/>
              </a:spcAft>
              <a:buNone/>
            </a:pPr>
            <a:r>
              <a:rPr lang="en" sz="1800">
                <a:solidFill>
                  <a:schemeClr val="dk1"/>
                </a:solidFill>
              </a:rPr>
              <a:t>0%</a:t>
            </a:r>
            <a:endParaRPr sz="1800">
              <a:solidFill>
                <a:schemeClr val="dk1"/>
              </a:solidFill>
            </a:endParaRPr>
          </a:p>
          <a:p>
            <a:pPr indent="0" lvl="0" marL="0" rtl="0" algn="l">
              <a:spcBef>
                <a:spcPts val="0"/>
              </a:spcBef>
              <a:spcAft>
                <a:spcPts val="0"/>
              </a:spcAft>
              <a:buNone/>
            </a:pPr>
            <a:r>
              <a:t/>
            </a:r>
            <a:endParaRPr sz="1800" u="sng">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rgbClr val="000000"/>
              </a:solidFill>
            </a:endParaRPr>
          </a:p>
        </p:txBody>
      </p:sp>
      <p:pic>
        <p:nvPicPr>
          <p:cNvPr id="185" name="Google Shape;185;p26"/>
          <p:cNvPicPr preferRelativeResize="0"/>
          <p:nvPr/>
        </p:nvPicPr>
        <p:blipFill>
          <a:blip r:embed="rId3">
            <a:alphaModFix/>
          </a:blip>
          <a:stretch>
            <a:fillRect/>
          </a:stretch>
        </p:blipFill>
        <p:spPr>
          <a:xfrm>
            <a:off x="393275" y="2493400"/>
            <a:ext cx="3835975" cy="2372250"/>
          </a:xfrm>
          <a:prstGeom prst="rect">
            <a:avLst/>
          </a:prstGeom>
          <a:noFill/>
          <a:ln>
            <a:noFill/>
          </a:ln>
        </p:spPr>
      </p:pic>
      <p:pic>
        <p:nvPicPr>
          <p:cNvPr id="186" name="Google Shape;186;p26"/>
          <p:cNvPicPr preferRelativeResize="0"/>
          <p:nvPr/>
        </p:nvPicPr>
        <p:blipFill>
          <a:blip r:embed="rId4">
            <a:alphaModFix/>
          </a:blip>
          <a:stretch>
            <a:fillRect/>
          </a:stretch>
        </p:blipFill>
        <p:spPr>
          <a:xfrm>
            <a:off x="4393525" y="2493400"/>
            <a:ext cx="4563225" cy="1672025"/>
          </a:xfrm>
          <a:prstGeom prst="rect">
            <a:avLst/>
          </a:prstGeom>
          <a:noFill/>
          <a:ln>
            <a:noFill/>
          </a:ln>
        </p:spPr>
      </p:pic>
      <p:pic>
        <p:nvPicPr>
          <p:cNvPr id="187" name="Google Shape;187;p26"/>
          <p:cNvPicPr preferRelativeResize="0"/>
          <p:nvPr/>
        </p:nvPicPr>
        <p:blipFill>
          <a:blip r:embed="rId5">
            <a:alphaModFix/>
          </a:blip>
          <a:stretch>
            <a:fillRect/>
          </a:stretch>
        </p:blipFill>
        <p:spPr>
          <a:xfrm>
            <a:off x="2086125" y="954038"/>
            <a:ext cx="1486525" cy="1442545"/>
          </a:xfrm>
          <a:prstGeom prst="rect">
            <a:avLst/>
          </a:prstGeom>
          <a:noFill/>
          <a:ln>
            <a:noFill/>
          </a:ln>
        </p:spPr>
      </p:pic>
      <p:sp>
        <p:nvSpPr>
          <p:cNvPr id="188" name="Google Shape;188;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27"/>
          <p:cNvSpPr txBox="1"/>
          <p:nvPr>
            <p:ph type="ctrTitle"/>
          </p:nvPr>
        </p:nvSpPr>
        <p:spPr>
          <a:xfrm>
            <a:off x="311700" y="234550"/>
            <a:ext cx="8520600" cy="679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FPGA Requirements </a:t>
            </a:r>
            <a:endParaRPr sz="3000"/>
          </a:p>
        </p:txBody>
      </p:sp>
      <p:sp>
        <p:nvSpPr>
          <p:cNvPr id="194" name="Google Shape;194;p27"/>
          <p:cNvSpPr txBox="1"/>
          <p:nvPr/>
        </p:nvSpPr>
        <p:spPr>
          <a:xfrm>
            <a:off x="608900" y="1251350"/>
            <a:ext cx="8025900" cy="361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Functional Requirements:</a:t>
            </a:r>
            <a:endParaRPr sz="1800"/>
          </a:p>
          <a:p>
            <a:pPr indent="-342900" lvl="0" marL="914400" rtl="0" algn="l">
              <a:spcBef>
                <a:spcPts val="0"/>
              </a:spcBef>
              <a:spcAft>
                <a:spcPts val="0"/>
              </a:spcAft>
              <a:buSzPts val="1800"/>
              <a:buChar char="●"/>
            </a:pPr>
            <a:r>
              <a:rPr lang="en" sz="1800"/>
              <a:t>Needs to run the Python code on the FPGA.</a:t>
            </a:r>
            <a:endParaRPr sz="1800"/>
          </a:p>
          <a:p>
            <a:pPr indent="-342900" lvl="0" marL="914400" rtl="0" algn="l">
              <a:spcBef>
                <a:spcPts val="0"/>
              </a:spcBef>
              <a:spcAft>
                <a:spcPts val="0"/>
              </a:spcAft>
              <a:buSzPts val="1800"/>
              <a:buChar char="●"/>
            </a:pPr>
            <a:r>
              <a:rPr lang="en" sz="1800"/>
              <a:t>Needs to take in a camera image.</a:t>
            </a:r>
            <a:endParaRPr sz="1800"/>
          </a:p>
          <a:p>
            <a:pPr indent="-342900" lvl="0" marL="914400" rtl="0" algn="l">
              <a:spcBef>
                <a:spcPts val="0"/>
              </a:spcBef>
              <a:spcAft>
                <a:spcPts val="0"/>
              </a:spcAft>
              <a:buSzPts val="1800"/>
              <a:buChar char="●"/>
            </a:pPr>
            <a:r>
              <a:rPr lang="en" sz="1800"/>
              <a:t>Needs to be able to output to the arduino. </a:t>
            </a:r>
            <a:endParaRPr sz="1800"/>
          </a:p>
          <a:p>
            <a:pPr indent="-342900" lvl="0" marL="914400" rtl="0" algn="l">
              <a:spcBef>
                <a:spcPts val="0"/>
              </a:spcBef>
              <a:spcAft>
                <a:spcPts val="0"/>
              </a:spcAft>
              <a:buSzPts val="1800"/>
              <a:buChar char="●"/>
            </a:pPr>
            <a:r>
              <a:rPr lang="en" sz="1800"/>
              <a:t>Commands given via command line.</a:t>
            </a:r>
            <a:endParaRPr sz="1800"/>
          </a:p>
          <a:p>
            <a:pPr indent="-342900" lvl="0" marL="914400" rtl="0" algn="l">
              <a:spcBef>
                <a:spcPts val="0"/>
              </a:spcBef>
              <a:spcAft>
                <a:spcPts val="0"/>
              </a:spcAft>
              <a:buSzPts val="1800"/>
              <a:buChar char="●"/>
            </a:pPr>
            <a:r>
              <a:rPr lang="en" sz="1800"/>
              <a:t>Kill-Switch.</a:t>
            </a:r>
            <a:endParaRPr sz="1800"/>
          </a:p>
          <a:p>
            <a:pPr indent="0" lvl="0" marL="0" rtl="0" algn="l">
              <a:spcBef>
                <a:spcPts val="0"/>
              </a:spcBef>
              <a:spcAft>
                <a:spcPts val="0"/>
              </a:spcAft>
              <a:buNone/>
            </a:pPr>
            <a:r>
              <a:rPr lang="en" sz="1800"/>
              <a:t>Non-Functional Requirements:</a:t>
            </a:r>
            <a:endParaRPr sz="1800"/>
          </a:p>
          <a:p>
            <a:pPr indent="-342900" lvl="0" marL="914400" rtl="0" algn="l">
              <a:spcBef>
                <a:spcPts val="0"/>
              </a:spcBef>
              <a:spcAft>
                <a:spcPts val="0"/>
              </a:spcAft>
              <a:buSzPts val="1800"/>
              <a:buChar char="●"/>
            </a:pPr>
            <a:r>
              <a:rPr lang="en" sz="1800"/>
              <a:t>Running a bitstream to speed up the Computer Vision.</a:t>
            </a:r>
            <a:endParaRPr sz="1800"/>
          </a:p>
          <a:p>
            <a:pPr indent="-342900" lvl="0" marL="914400" rtl="0" algn="l">
              <a:spcBef>
                <a:spcPts val="0"/>
              </a:spcBef>
              <a:spcAft>
                <a:spcPts val="0"/>
              </a:spcAft>
              <a:buSzPts val="1800"/>
              <a:buChar char="●"/>
            </a:pPr>
            <a:r>
              <a:rPr lang="en" sz="1800"/>
              <a:t>Commands given via buttons.</a:t>
            </a:r>
            <a:endParaRPr sz="1800"/>
          </a:p>
          <a:p>
            <a:pPr indent="0" lvl="0" marL="914400" rtl="0" algn="l">
              <a:spcBef>
                <a:spcPts val="0"/>
              </a:spcBef>
              <a:spcAft>
                <a:spcPts val="0"/>
              </a:spcAft>
              <a:buNone/>
            </a:pPr>
            <a:r>
              <a:t/>
            </a:r>
            <a:endParaRPr sz="1800"/>
          </a:p>
        </p:txBody>
      </p:sp>
      <p:sp>
        <p:nvSpPr>
          <p:cNvPr id="195" name="Google Shape;195;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8"/>
          <p:cNvSpPr txBox="1"/>
          <p:nvPr>
            <p:ph type="ctrTitle"/>
          </p:nvPr>
        </p:nvSpPr>
        <p:spPr>
          <a:xfrm>
            <a:off x="311700" y="311675"/>
            <a:ext cx="8520600" cy="590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FPGA Design</a:t>
            </a:r>
            <a:endParaRPr sz="3000"/>
          </a:p>
        </p:txBody>
      </p:sp>
      <p:sp>
        <p:nvSpPr>
          <p:cNvPr id="201" name="Google Shape;201;p28"/>
          <p:cNvSpPr txBox="1"/>
          <p:nvPr/>
        </p:nvSpPr>
        <p:spPr>
          <a:xfrm>
            <a:off x="550300" y="1078600"/>
            <a:ext cx="8122500" cy="391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FPGA OS:</a:t>
            </a:r>
            <a:endParaRPr sz="1800"/>
          </a:p>
          <a:p>
            <a:pPr indent="-342900" lvl="0" marL="914400" rtl="0" algn="l">
              <a:spcBef>
                <a:spcPts val="0"/>
              </a:spcBef>
              <a:spcAft>
                <a:spcPts val="0"/>
              </a:spcAft>
              <a:buSzPts val="1800"/>
              <a:buChar char="●"/>
            </a:pPr>
            <a:r>
              <a:rPr lang="en" sz="1800"/>
              <a:t>The OS running on the FPGA is PYNQ.</a:t>
            </a:r>
            <a:endParaRPr sz="1800"/>
          </a:p>
          <a:p>
            <a:pPr indent="0" lvl="0" marL="0" rtl="0" algn="l">
              <a:spcBef>
                <a:spcPts val="0"/>
              </a:spcBef>
              <a:spcAft>
                <a:spcPts val="0"/>
              </a:spcAft>
              <a:buNone/>
            </a:pPr>
            <a:r>
              <a:rPr lang="en" sz="1800"/>
              <a:t>FPGA Programing:</a:t>
            </a:r>
            <a:endParaRPr sz="1800"/>
          </a:p>
          <a:p>
            <a:pPr indent="-342900" lvl="0" marL="914400" rtl="0" algn="l">
              <a:spcBef>
                <a:spcPts val="0"/>
              </a:spcBef>
              <a:spcAft>
                <a:spcPts val="0"/>
              </a:spcAft>
              <a:buSzPts val="1800"/>
              <a:buChar char="●"/>
            </a:pPr>
            <a:r>
              <a:rPr lang="en" sz="1800"/>
              <a:t>PYNQ runs Python code formatted in a Jupyter Notebook..</a:t>
            </a:r>
            <a:endParaRPr sz="1800"/>
          </a:p>
          <a:p>
            <a:pPr indent="-342900" lvl="0" marL="914400" rtl="0" algn="l">
              <a:spcBef>
                <a:spcPts val="0"/>
              </a:spcBef>
              <a:spcAft>
                <a:spcPts val="0"/>
              </a:spcAft>
              <a:buSzPts val="1800"/>
              <a:buChar char="●"/>
            </a:pPr>
            <a:r>
              <a:rPr lang="en" sz="1800"/>
              <a:t>PYNQ allows for overlays to be implemented.</a:t>
            </a:r>
            <a:endParaRPr sz="1800"/>
          </a:p>
          <a:p>
            <a:pPr indent="0" lvl="0" marL="0" rtl="0" algn="l">
              <a:spcBef>
                <a:spcPts val="0"/>
              </a:spcBef>
              <a:spcAft>
                <a:spcPts val="0"/>
              </a:spcAft>
              <a:buNone/>
            </a:pPr>
            <a:r>
              <a:rPr lang="en" sz="1800"/>
              <a:t>FPGA Hardware Acceleration:</a:t>
            </a:r>
            <a:endParaRPr sz="1800"/>
          </a:p>
          <a:p>
            <a:pPr indent="-342900" lvl="0" marL="914400" rtl="0" algn="l">
              <a:spcBef>
                <a:spcPts val="0"/>
              </a:spcBef>
              <a:spcAft>
                <a:spcPts val="0"/>
              </a:spcAft>
              <a:buSzPts val="1800"/>
              <a:buChar char="●"/>
            </a:pPr>
            <a:r>
              <a:rPr lang="en" sz="1800"/>
              <a:t>Vivado is use to make a pipeline overlay for the FPGA hardware </a:t>
            </a:r>
            <a:r>
              <a:rPr lang="en" sz="1800"/>
              <a:t>components</a:t>
            </a:r>
            <a:r>
              <a:rPr lang="en" sz="1800"/>
              <a:t>.</a:t>
            </a:r>
            <a:endParaRPr sz="1800"/>
          </a:p>
          <a:p>
            <a:pPr indent="-342900" lvl="0" marL="914400" rtl="0" algn="l">
              <a:spcBef>
                <a:spcPts val="0"/>
              </a:spcBef>
              <a:spcAft>
                <a:spcPts val="0"/>
              </a:spcAft>
              <a:buSzPts val="1800"/>
              <a:buChar char="●"/>
            </a:pPr>
            <a:r>
              <a:rPr lang="en" sz="1800"/>
              <a:t>Vivado compiles it into a bitstream</a:t>
            </a:r>
            <a:endParaRPr/>
          </a:p>
        </p:txBody>
      </p:sp>
      <p:sp>
        <p:nvSpPr>
          <p:cNvPr id="202" name="Google Shape;202;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29"/>
          <p:cNvSpPr txBox="1"/>
          <p:nvPr>
            <p:ph type="ctrTitle"/>
          </p:nvPr>
        </p:nvSpPr>
        <p:spPr>
          <a:xfrm>
            <a:off x="311700" y="377700"/>
            <a:ext cx="8520600" cy="624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FPGA Implementation</a:t>
            </a:r>
            <a:endParaRPr sz="3000"/>
          </a:p>
        </p:txBody>
      </p:sp>
      <p:sp>
        <p:nvSpPr>
          <p:cNvPr id="208" name="Google Shape;208;p29"/>
          <p:cNvSpPr txBox="1"/>
          <p:nvPr/>
        </p:nvSpPr>
        <p:spPr>
          <a:xfrm>
            <a:off x="550200" y="1122625"/>
            <a:ext cx="8282100" cy="352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FPGA OS:</a:t>
            </a:r>
            <a:endParaRPr sz="1800"/>
          </a:p>
          <a:p>
            <a:pPr indent="-342900" lvl="0" marL="914400" rtl="0" algn="l">
              <a:spcBef>
                <a:spcPts val="0"/>
              </a:spcBef>
              <a:spcAft>
                <a:spcPts val="0"/>
              </a:spcAft>
              <a:buSzPts val="1800"/>
              <a:buChar char="●"/>
            </a:pPr>
            <a:r>
              <a:rPr lang="en" sz="1800"/>
              <a:t>Installed by installing a PYNQ with PetaLinux image file on a SD card then booting the FPGA.</a:t>
            </a:r>
            <a:endParaRPr sz="1800"/>
          </a:p>
          <a:p>
            <a:pPr indent="0" lvl="0" marL="0" rtl="0" algn="l">
              <a:spcBef>
                <a:spcPts val="0"/>
              </a:spcBef>
              <a:spcAft>
                <a:spcPts val="0"/>
              </a:spcAft>
              <a:buNone/>
            </a:pPr>
            <a:r>
              <a:rPr lang="en" sz="1800"/>
              <a:t>FPGA Programming:</a:t>
            </a:r>
            <a:endParaRPr sz="1800"/>
          </a:p>
          <a:p>
            <a:pPr indent="-342900" lvl="0" marL="914400" rtl="0" algn="l">
              <a:spcBef>
                <a:spcPts val="0"/>
              </a:spcBef>
              <a:spcAft>
                <a:spcPts val="0"/>
              </a:spcAft>
              <a:buSzPts val="1800"/>
              <a:buChar char="●"/>
            </a:pPr>
            <a:r>
              <a:rPr lang="en" sz="1800"/>
              <a:t>The Computer Vision code need to be segmented to run in parts because of the Jupyter format. </a:t>
            </a:r>
            <a:endParaRPr sz="1800"/>
          </a:p>
          <a:p>
            <a:pPr indent="-342900" lvl="0" marL="914400" rtl="0" algn="l">
              <a:spcBef>
                <a:spcPts val="0"/>
              </a:spcBef>
              <a:spcAft>
                <a:spcPts val="0"/>
              </a:spcAft>
              <a:buSzPts val="1800"/>
              <a:buChar char="●"/>
            </a:pPr>
            <a:r>
              <a:rPr lang="en" sz="1800"/>
              <a:t>The Python code needs to be changed to import the overlay.</a:t>
            </a:r>
            <a:endParaRPr sz="1800"/>
          </a:p>
          <a:p>
            <a:pPr indent="0" lvl="0" marL="0" rtl="0" algn="l">
              <a:spcBef>
                <a:spcPts val="0"/>
              </a:spcBef>
              <a:spcAft>
                <a:spcPts val="0"/>
              </a:spcAft>
              <a:buNone/>
            </a:pPr>
            <a:r>
              <a:rPr lang="en" sz="1800"/>
              <a:t>FPGA Hardware:</a:t>
            </a:r>
            <a:endParaRPr sz="1800"/>
          </a:p>
          <a:p>
            <a:pPr indent="-342900" lvl="0" marL="914400" rtl="0" algn="l">
              <a:spcBef>
                <a:spcPts val="0"/>
              </a:spcBef>
              <a:spcAft>
                <a:spcPts val="0"/>
              </a:spcAft>
              <a:buSzPts val="1800"/>
              <a:buChar char="●"/>
            </a:pPr>
            <a:r>
              <a:rPr lang="en" sz="1800"/>
              <a:t>The pipeline is set up by connecting ip cores. </a:t>
            </a:r>
            <a:endParaRPr sz="1800"/>
          </a:p>
          <a:p>
            <a:pPr indent="-342900" lvl="0" marL="914400" rtl="0" algn="l">
              <a:spcBef>
                <a:spcPts val="0"/>
              </a:spcBef>
              <a:spcAft>
                <a:spcPts val="0"/>
              </a:spcAft>
              <a:buSzPts val="1800"/>
              <a:buChar char="●"/>
            </a:pPr>
            <a:r>
              <a:rPr lang="en" sz="1800"/>
              <a:t>Then a bitstream is imported into PYNQ.</a:t>
            </a:r>
            <a:endParaRPr sz="1800"/>
          </a:p>
        </p:txBody>
      </p:sp>
      <p:sp>
        <p:nvSpPr>
          <p:cNvPr id="209" name="Google Shape;209;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30"/>
          <p:cNvSpPr txBox="1"/>
          <p:nvPr>
            <p:ph type="ctrTitle"/>
          </p:nvPr>
        </p:nvSpPr>
        <p:spPr>
          <a:xfrm>
            <a:off x="311700" y="297000"/>
            <a:ext cx="8520600" cy="46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FPGA: Pipeline + Importing overlay</a:t>
            </a:r>
            <a:endParaRPr sz="3000"/>
          </a:p>
        </p:txBody>
      </p:sp>
      <p:pic>
        <p:nvPicPr>
          <p:cNvPr id="215" name="Google Shape;215;p30"/>
          <p:cNvPicPr preferRelativeResize="0"/>
          <p:nvPr/>
        </p:nvPicPr>
        <p:blipFill>
          <a:blip r:embed="rId3">
            <a:alphaModFix/>
          </a:blip>
          <a:stretch>
            <a:fillRect/>
          </a:stretch>
        </p:blipFill>
        <p:spPr>
          <a:xfrm>
            <a:off x="2153488" y="655500"/>
            <a:ext cx="4837024" cy="2597725"/>
          </a:xfrm>
          <a:prstGeom prst="rect">
            <a:avLst/>
          </a:prstGeom>
          <a:noFill/>
          <a:ln>
            <a:noFill/>
          </a:ln>
        </p:spPr>
      </p:pic>
      <p:pic>
        <p:nvPicPr>
          <p:cNvPr id="216" name="Google Shape;216;p30"/>
          <p:cNvPicPr preferRelativeResize="0"/>
          <p:nvPr/>
        </p:nvPicPr>
        <p:blipFill>
          <a:blip r:embed="rId4">
            <a:alphaModFix/>
          </a:blip>
          <a:stretch>
            <a:fillRect/>
          </a:stretch>
        </p:blipFill>
        <p:spPr>
          <a:xfrm>
            <a:off x="1854850" y="3310225"/>
            <a:ext cx="5434308" cy="1076101"/>
          </a:xfrm>
          <a:prstGeom prst="rect">
            <a:avLst/>
          </a:prstGeom>
          <a:noFill/>
          <a:ln>
            <a:noFill/>
          </a:ln>
        </p:spPr>
      </p:pic>
      <p:sp>
        <p:nvSpPr>
          <p:cNvPr id="217" name="Google Shape;217;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31"/>
          <p:cNvSpPr txBox="1"/>
          <p:nvPr>
            <p:ph type="ctrTitle"/>
          </p:nvPr>
        </p:nvSpPr>
        <p:spPr>
          <a:xfrm>
            <a:off x="311700" y="267650"/>
            <a:ext cx="8520600" cy="580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FPGA Testing and Evaluation</a:t>
            </a:r>
            <a:endParaRPr sz="3000"/>
          </a:p>
        </p:txBody>
      </p:sp>
      <p:sp>
        <p:nvSpPr>
          <p:cNvPr id="223" name="Google Shape;223;p31"/>
          <p:cNvSpPr txBox="1"/>
          <p:nvPr/>
        </p:nvSpPr>
        <p:spPr>
          <a:xfrm>
            <a:off x="653025" y="909825"/>
            <a:ext cx="7917000" cy="39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FPGA Programing Testing:</a:t>
            </a:r>
            <a:endParaRPr sz="1800"/>
          </a:p>
          <a:p>
            <a:pPr indent="-342900" lvl="0" marL="914400" rtl="0" algn="l">
              <a:spcBef>
                <a:spcPts val="0"/>
              </a:spcBef>
              <a:spcAft>
                <a:spcPts val="0"/>
              </a:spcAft>
              <a:buSzPts val="1800"/>
              <a:buChar char="●"/>
            </a:pPr>
            <a:r>
              <a:rPr lang="en" sz="1800"/>
              <a:t>Jupyter Notebooks are segmented and can be easily tested.</a:t>
            </a:r>
            <a:endParaRPr sz="1800"/>
          </a:p>
          <a:p>
            <a:pPr indent="0" lvl="0" marL="0" rtl="0" algn="l">
              <a:spcBef>
                <a:spcPts val="0"/>
              </a:spcBef>
              <a:spcAft>
                <a:spcPts val="0"/>
              </a:spcAft>
              <a:buNone/>
            </a:pPr>
            <a:r>
              <a:rPr lang="en" sz="1800"/>
              <a:t>FPGA Hardware Testing: </a:t>
            </a:r>
            <a:endParaRPr sz="1800"/>
          </a:p>
          <a:p>
            <a:pPr indent="-342900" lvl="0" marL="914400" rtl="0" algn="l">
              <a:spcBef>
                <a:spcPts val="0"/>
              </a:spcBef>
              <a:spcAft>
                <a:spcPts val="0"/>
              </a:spcAft>
              <a:buSzPts val="1800"/>
              <a:buChar char="●"/>
            </a:pPr>
            <a:r>
              <a:rPr lang="en" sz="1800"/>
              <a:t>Vivado runs simple tests on the pipeline while generating the bitstream. </a:t>
            </a:r>
            <a:endParaRPr sz="1800"/>
          </a:p>
          <a:p>
            <a:pPr indent="-342900" lvl="0" marL="914400" rtl="0" algn="l">
              <a:spcBef>
                <a:spcPts val="0"/>
              </a:spcBef>
              <a:spcAft>
                <a:spcPts val="0"/>
              </a:spcAft>
              <a:buSzPts val="1800"/>
              <a:buChar char="●"/>
            </a:pPr>
            <a:r>
              <a:rPr lang="en" sz="1800"/>
              <a:t>Other testing of the overlay is hard until the end.</a:t>
            </a:r>
            <a:endParaRPr sz="1800"/>
          </a:p>
          <a:p>
            <a:pPr indent="-342900" lvl="0" marL="914400" rtl="0" algn="l">
              <a:spcBef>
                <a:spcPts val="0"/>
              </a:spcBef>
              <a:spcAft>
                <a:spcPts val="0"/>
              </a:spcAft>
              <a:buSzPts val="1800"/>
              <a:buChar char="●"/>
            </a:pPr>
            <a:r>
              <a:rPr lang="en" sz="1800"/>
              <a:t>The frames per second executed can be measured for both software and hardware.</a:t>
            </a:r>
            <a:endParaRPr sz="1800"/>
          </a:p>
        </p:txBody>
      </p:sp>
      <p:sp>
        <p:nvSpPr>
          <p:cNvPr id="224" name="Google Shape;224;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39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Problem Statement</a:t>
            </a:r>
            <a:r>
              <a:rPr lang="en"/>
              <a:t> </a:t>
            </a:r>
            <a:endParaRPr/>
          </a:p>
        </p:txBody>
      </p:sp>
      <p:sp>
        <p:nvSpPr>
          <p:cNvPr id="61" name="Google Shape;61;p14"/>
          <p:cNvSpPr txBox="1"/>
          <p:nvPr>
            <p:ph idx="1" type="body"/>
          </p:nvPr>
        </p:nvSpPr>
        <p:spPr>
          <a:xfrm>
            <a:off x="311700" y="966425"/>
            <a:ext cx="8520600" cy="3945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u="sng">
                <a:solidFill>
                  <a:srgbClr val="000000"/>
                </a:solidFill>
              </a:rPr>
              <a:t>Problem:</a:t>
            </a:r>
            <a:endParaRPr b="1" u="sng">
              <a:solidFill>
                <a:srgbClr val="000000"/>
              </a:solidFill>
            </a:endParaRPr>
          </a:p>
          <a:p>
            <a:pPr indent="0" lvl="0" marL="0" rtl="0" algn="l">
              <a:lnSpc>
                <a:spcPct val="100000"/>
              </a:lnSpc>
              <a:spcBef>
                <a:spcPts val="800"/>
              </a:spcBef>
              <a:spcAft>
                <a:spcPts val="0"/>
              </a:spcAft>
              <a:buClr>
                <a:schemeClr val="dk1"/>
              </a:buClr>
              <a:buSzPts val="1100"/>
              <a:buFont typeface="Arial"/>
              <a:buNone/>
            </a:pPr>
            <a:r>
              <a:rPr lang="en" sz="1400">
                <a:solidFill>
                  <a:srgbClr val="000000"/>
                </a:solidFill>
              </a:rPr>
              <a:t>The Food Industry is Experiencing... </a:t>
            </a:r>
            <a:endParaRPr sz="1400">
              <a:solidFill>
                <a:srgbClr val="000000"/>
              </a:solidFill>
            </a:endParaRPr>
          </a:p>
          <a:p>
            <a:pPr indent="-317500" lvl="0" marL="457200" rtl="0" algn="l">
              <a:lnSpc>
                <a:spcPct val="115000"/>
              </a:lnSpc>
              <a:spcBef>
                <a:spcPts val="800"/>
              </a:spcBef>
              <a:spcAft>
                <a:spcPts val="0"/>
              </a:spcAft>
              <a:buSzPts val="1400"/>
              <a:buChar char="-"/>
            </a:pPr>
            <a:r>
              <a:rPr lang="en" sz="1400"/>
              <a:t>Increasing Production Cost of Food</a:t>
            </a:r>
            <a:endParaRPr sz="1400"/>
          </a:p>
          <a:p>
            <a:pPr indent="-317500" lvl="0" marL="457200" rtl="0" algn="l">
              <a:lnSpc>
                <a:spcPct val="115000"/>
              </a:lnSpc>
              <a:spcBef>
                <a:spcPts val="0"/>
              </a:spcBef>
              <a:spcAft>
                <a:spcPts val="0"/>
              </a:spcAft>
              <a:buSzPts val="1400"/>
              <a:buChar char="-"/>
            </a:pPr>
            <a:r>
              <a:rPr lang="en" sz="1400"/>
              <a:t>Product Inconsistency </a:t>
            </a:r>
            <a:endParaRPr sz="1400"/>
          </a:p>
          <a:p>
            <a:pPr indent="-317500" lvl="0" marL="457200" rtl="0" algn="l">
              <a:lnSpc>
                <a:spcPct val="115000"/>
              </a:lnSpc>
              <a:spcBef>
                <a:spcPts val="0"/>
              </a:spcBef>
              <a:spcAft>
                <a:spcPts val="0"/>
              </a:spcAft>
              <a:buSzPts val="1400"/>
              <a:buChar char="-"/>
            </a:pPr>
            <a:r>
              <a:rPr lang="en" sz="1400"/>
              <a:t>High Food Preparation Times </a:t>
            </a:r>
            <a:endParaRPr sz="1400"/>
          </a:p>
          <a:p>
            <a:pPr indent="-317500" lvl="0" marL="457200" rtl="0" algn="l">
              <a:spcBef>
                <a:spcPts val="0"/>
              </a:spcBef>
              <a:spcAft>
                <a:spcPts val="0"/>
              </a:spcAft>
              <a:buSzPts val="1400"/>
              <a:buChar char="-"/>
            </a:pPr>
            <a:r>
              <a:rPr lang="en" sz="1400"/>
              <a:t>Kitchen Related Injuries</a:t>
            </a:r>
            <a:endParaRPr sz="1400"/>
          </a:p>
          <a:p>
            <a:pPr indent="0" lvl="0" marL="0" rtl="0" algn="l">
              <a:lnSpc>
                <a:spcPct val="115000"/>
              </a:lnSpc>
              <a:spcBef>
                <a:spcPts val="800"/>
              </a:spcBef>
              <a:spcAft>
                <a:spcPts val="0"/>
              </a:spcAft>
              <a:buNone/>
            </a:pPr>
            <a:r>
              <a:rPr b="1" lang="en" u="sng">
                <a:solidFill>
                  <a:srgbClr val="000000"/>
                </a:solidFill>
              </a:rPr>
              <a:t>Solution:</a:t>
            </a:r>
            <a:endParaRPr b="1" u="sng">
              <a:solidFill>
                <a:srgbClr val="000000"/>
              </a:solidFill>
            </a:endParaRPr>
          </a:p>
          <a:p>
            <a:pPr indent="0" lvl="0" marL="0" rtl="0" algn="l">
              <a:lnSpc>
                <a:spcPct val="115000"/>
              </a:lnSpc>
              <a:spcBef>
                <a:spcPts val="800"/>
              </a:spcBef>
              <a:spcAft>
                <a:spcPts val="0"/>
              </a:spcAft>
              <a:buNone/>
            </a:pPr>
            <a:r>
              <a:rPr lang="en" sz="1400">
                <a:solidFill>
                  <a:srgbClr val="000000"/>
                </a:solidFill>
              </a:rPr>
              <a:t>An Automation System That Can…</a:t>
            </a:r>
            <a:endParaRPr sz="1400">
              <a:solidFill>
                <a:srgbClr val="000000"/>
              </a:solidFill>
            </a:endParaRPr>
          </a:p>
          <a:p>
            <a:pPr indent="-317500" lvl="0" marL="457200" rtl="0" algn="l">
              <a:lnSpc>
                <a:spcPct val="115000"/>
              </a:lnSpc>
              <a:spcBef>
                <a:spcPts val="800"/>
              </a:spcBef>
              <a:spcAft>
                <a:spcPts val="0"/>
              </a:spcAft>
              <a:buSzPts val="1400"/>
              <a:buChar char="-"/>
            </a:pPr>
            <a:r>
              <a:rPr lang="en" sz="1400"/>
              <a:t>Function in an Already Existing Kitchen Environment</a:t>
            </a:r>
            <a:endParaRPr sz="1400"/>
          </a:p>
          <a:p>
            <a:pPr indent="-317500" lvl="0" marL="457200" rtl="0" algn="l">
              <a:lnSpc>
                <a:spcPct val="115000"/>
              </a:lnSpc>
              <a:spcBef>
                <a:spcPts val="0"/>
              </a:spcBef>
              <a:spcAft>
                <a:spcPts val="0"/>
              </a:spcAft>
              <a:buSzPts val="1400"/>
              <a:buChar char="-"/>
            </a:pPr>
            <a:r>
              <a:rPr lang="en" sz="1400"/>
              <a:t>Work Alongside Humans in the Workplace</a:t>
            </a:r>
            <a:endParaRPr sz="1400"/>
          </a:p>
          <a:p>
            <a:pPr indent="-317500" lvl="0" marL="457200" rtl="0" algn="l">
              <a:lnSpc>
                <a:spcPct val="115000"/>
              </a:lnSpc>
              <a:spcBef>
                <a:spcPts val="0"/>
              </a:spcBef>
              <a:spcAft>
                <a:spcPts val="0"/>
              </a:spcAft>
              <a:buSzPts val="1400"/>
              <a:buChar char="-"/>
            </a:pPr>
            <a:r>
              <a:rPr lang="en" sz="1400"/>
              <a:t>Prepare a Variety of Menu Options</a:t>
            </a:r>
            <a:endParaRPr sz="1400"/>
          </a:p>
          <a:p>
            <a:pPr indent="-317500" lvl="0" marL="457200" rtl="0" algn="l">
              <a:lnSpc>
                <a:spcPct val="115000"/>
              </a:lnSpc>
              <a:spcBef>
                <a:spcPts val="0"/>
              </a:spcBef>
              <a:spcAft>
                <a:spcPts val="0"/>
              </a:spcAft>
              <a:buSzPts val="1400"/>
              <a:buChar char="-"/>
            </a:pPr>
            <a:r>
              <a:rPr lang="en" sz="1400"/>
              <a:t>Utilize Computer Vision (CV) Coupled With a Robotic Arm For Food Preparation</a:t>
            </a:r>
            <a:endParaRPr sz="1400"/>
          </a:p>
          <a:p>
            <a:pPr indent="0" lvl="0" marL="0" rtl="0" algn="l">
              <a:lnSpc>
                <a:spcPct val="115000"/>
              </a:lnSpc>
              <a:spcBef>
                <a:spcPts val="800"/>
              </a:spcBef>
              <a:spcAft>
                <a:spcPts val="0"/>
              </a:spcAft>
              <a:buNone/>
            </a:pPr>
            <a:r>
              <a:rPr lang="en" sz="1400">
                <a:solidFill>
                  <a:srgbClr val="000000"/>
                </a:solidFill>
              </a:rPr>
              <a:t>Goal is to have our system perform the tasks of a human chef at maximum efficiencies</a:t>
            </a:r>
            <a:r>
              <a:rPr lang="en" sz="1400"/>
              <a:t>  </a:t>
            </a:r>
            <a:endParaRPr sz="1400"/>
          </a:p>
          <a:p>
            <a:pPr indent="0" lvl="0" marL="0" rtl="0" algn="l">
              <a:spcBef>
                <a:spcPts val="800"/>
              </a:spcBef>
              <a:spcAft>
                <a:spcPts val="0"/>
              </a:spcAft>
              <a:buClr>
                <a:schemeClr val="dk1"/>
              </a:buClr>
              <a:buSzPts val="1100"/>
              <a:buFont typeface="Arial"/>
              <a:buNone/>
            </a:pPr>
            <a:r>
              <a:t/>
            </a:r>
            <a:endParaRPr sz="1200">
              <a:solidFill>
                <a:srgbClr val="333333"/>
              </a:solidFill>
            </a:endParaRPr>
          </a:p>
          <a:p>
            <a:pPr indent="0" lvl="0" marL="0" rtl="0" algn="l">
              <a:spcBef>
                <a:spcPts val="0"/>
              </a:spcBef>
              <a:spcAft>
                <a:spcPts val="1600"/>
              </a:spcAft>
              <a:buNone/>
            </a:pPr>
            <a:r>
              <a:t/>
            </a:r>
            <a:endParaRPr/>
          </a:p>
        </p:txBody>
      </p:sp>
      <p:pic>
        <p:nvPicPr>
          <p:cNvPr id="62" name="Google Shape;62;p14"/>
          <p:cNvPicPr preferRelativeResize="0"/>
          <p:nvPr/>
        </p:nvPicPr>
        <p:blipFill>
          <a:blip r:embed="rId3">
            <a:alphaModFix/>
          </a:blip>
          <a:stretch>
            <a:fillRect/>
          </a:stretch>
        </p:blipFill>
        <p:spPr>
          <a:xfrm>
            <a:off x="5170375" y="1136262"/>
            <a:ext cx="3661925" cy="2870975"/>
          </a:xfrm>
          <a:prstGeom prst="rect">
            <a:avLst/>
          </a:prstGeom>
          <a:noFill/>
          <a:ln>
            <a:noFill/>
          </a:ln>
        </p:spPr>
      </p:pic>
      <p:sp>
        <p:nvSpPr>
          <p:cNvPr id="63" name="Google Shape;63;p14"/>
          <p:cNvSpPr txBox="1"/>
          <p:nvPr/>
        </p:nvSpPr>
        <p:spPr>
          <a:xfrm>
            <a:off x="5235625" y="3918750"/>
            <a:ext cx="3767400" cy="1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https://www.asme.org/engineering-topics/articles/robotics/robots-kitchen-at-the-table</a:t>
            </a:r>
            <a:endParaRPr sz="700"/>
          </a:p>
        </p:txBody>
      </p:sp>
      <p:sp>
        <p:nvSpPr>
          <p:cNvPr id="64" name="Google Shape;64;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2"/>
          <p:cNvSpPr txBox="1"/>
          <p:nvPr>
            <p:ph type="ctrTitle"/>
          </p:nvPr>
        </p:nvSpPr>
        <p:spPr>
          <a:xfrm>
            <a:off x="311700" y="188050"/>
            <a:ext cx="8520600" cy="72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Electromechanical Requirements </a:t>
            </a:r>
            <a:endParaRPr sz="3000"/>
          </a:p>
        </p:txBody>
      </p:sp>
      <p:sp>
        <p:nvSpPr>
          <p:cNvPr id="230" name="Google Shape;230;p32"/>
          <p:cNvSpPr txBox="1"/>
          <p:nvPr>
            <p:ph idx="1" type="subTitle"/>
          </p:nvPr>
        </p:nvSpPr>
        <p:spPr>
          <a:xfrm>
            <a:off x="311700" y="1044100"/>
            <a:ext cx="8520600" cy="377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u="sng">
                <a:solidFill>
                  <a:srgbClr val="000000"/>
                </a:solidFill>
                <a:highlight>
                  <a:srgbClr val="FFFFFF"/>
                </a:highlight>
              </a:rPr>
              <a:t>Functional:</a:t>
            </a:r>
            <a:endParaRPr b="1" sz="2400" u="sng">
              <a:solidFill>
                <a:srgbClr val="000000"/>
              </a:solidFill>
              <a:highlight>
                <a:srgbClr val="FFFFFF"/>
              </a:highlight>
            </a:endParaRPr>
          </a:p>
          <a:p>
            <a:pPr indent="-342900" lvl="0" marL="457200" rtl="0" algn="l">
              <a:spcBef>
                <a:spcPts val="0"/>
              </a:spcBef>
              <a:spcAft>
                <a:spcPts val="0"/>
              </a:spcAft>
              <a:buClr>
                <a:srgbClr val="000000"/>
              </a:buClr>
              <a:buSzPts val="1800"/>
              <a:buChar char="-"/>
            </a:pPr>
            <a:r>
              <a:rPr lang="en" sz="1800">
                <a:solidFill>
                  <a:srgbClr val="000000"/>
                </a:solidFill>
                <a:highlight>
                  <a:srgbClr val="FFFFFF"/>
                </a:highlight>
              </a:rPr>
              <a:t>Safe to Operate </a:t>
            </a:r>
            <a:endParaRPr sz="1800">
              <a:solidFill>
                <a:srgbClr val="000000"/>
              </a:solidFill>
              <a:highlight>
                <a:srgbClr val="FFFFFF"/>
              </a:highlight>
            </a:endParaRPr>
          </a:p>
          <a:p>
            <a:pPr indent="-342900" lvl="0" marL="457200" rtl="0" algn="l">
              <a:spcBef>
                <a:spcPts val="0"/>
              </a:spcBef>
              <a:spcAft>
                <a:spcPts val="0"/>
              </a:spcAft>
              <a:buClr>
                <a:srgbClr val="000000"/>
              </a:buClr>
              <a:buSzPts val="1800"/>
              <a:buChar char="-"/>
            </a:pPr>
            <a:r>
              <a:rPr lang="en" sz="1800">
                <a:solidFill>
                  <a:srgbClr val="000000"/>
                </a:solidFill>
                <a:highlight>
                  <a:srgbClr val="FFFFFF"/>
                </a:highlight>
              </a:rPr>
              <a:t>Repeatable Motions</a:t>
            </a:r>
            <a:endParaRPr sz="1800">
              <a:solidFill>
                <a:srgbClr val="000000"/>
              </a:solidFill>
              <a:highlight>
                <a:srgbClr val="FFFFFF"/>
              </a:highlight>
            </a:endParaRPr>
          </a:p>
          <a:p>
            <a:pPr indent="-342900" lvl="0" marL="457200" rtl="0" algn="l">
              <a:spcBef>
                <a:spcPts val="0"/>
              </a:spcBef>
              <a:spcAft>
                <a:spcPts val="0"/>
              </a:spcAft>
              <a:buClr>
                <a:srgbClr val="000000"/>
              </a:buClr>
              <a:buSzPts val="1800"/>
              <a:buChar char="-"/>
            </a:pPr>
            <a:r>
              <a:rPr lang="en" sz="1800">
                <a:solidFill>
                  <a:srgbClr val="000000"/>
                </a:solidFill>
                <a:highlight>
                  <a:srgbClr val="FFFFFF"/>
                </a:highlight>
              </a:rPr>
              <a:t>Replicate Human Motion</a:t>
            </a:r>
            <a:endParaRPr sz="1800">
              <a:solidFill>
                <a:srgbClr val="000000"/>
              </a:solidFill>
              <a:highlight>
                <a:srgbClr val="FFFFFF"/>
              </a:highlight>
            </a:endParaRPr>
          </a:p>
          <a:p>
            <a:pPr indent="-342900" lvl="0" marL="457200" rtl="0" algn="l">
              <a:spcBef>
                <a:spcPts val="0"/>
              </a:spcBef>
              <a:spcAft>
                <a:spcPts val="0"/>
              </a:spcAft>
              <a:buClr>
                <a:srgbClr val="000000"/>
              </a:buClr>
              <a:buSzPts val="1800"/>
              <a:buChar char="-"/>
            </a:pPr>
            <a:r>
              <a:rPr lang="en" sz="1800">
                <a:solidFill>
                  <a:srgbClr val="000000"/>
                </a:solidFill>
                <a:highlight>
                  <a:srgbClr val="FFFFFF"/>
                </a:highlight>
              </a:rPr>
              <a:t>Heat Resilient</a:t>
            </a:r>
            <a:endParaRPr sz="1800">
              <a:solidFill>
                <a:srgbClr val="000000"/>
              </a:solidFill>
              <a:highlight>
                <a:srgbClr val="FFFFFF"/>
              </a:highlight>
            </a:endParaRPr>
          </a:p>
          <a:p>
            <a:pPr indent="-342900" lvl="0" marL="457200" rtl="0" algn="l">
              <a:spcBef>
                <a:spcPts val="0"/>
              </a:spcBef>
              <a:spcAft>
                <a:spcPts val="0"/>
              </a:spcAft>
              <a:buClr>
                <a:srgbClr val="000000"/>
              </a:buClr>
              <a:buSzPts val="1800"/>
              <a:buChar char="-"/>
            </a:pPr>
            <a:r>
              <a:rPr lang="en" sz="1800">
                <a:solidFill>
                  <a:srgbClr val="000000"/>
                </a:solidFill>
                <a:highlight>
                  <a:srgbClr val="FFFFFF"/>
                </a:highlight>
              </a:rPr>
              <a:t>High Payload Capabilities </a:t>
            </a:r>
            <a:endParaRPr sz="1800">
              <a:solidFill>
                <a:srgbClr val="000000"/>
              </a:solidFill>
              <a:highlight>
                <a:srgbClr val="FFFFFF"/>
              </a:highlight>
            </a:endParaRPr>
          </a:p>
          <a:p>
            <a:pPr indent="0" lvl="0" marL="0" rtl="0" algn="l">
              <a:spcBef>
                <a:spcPts val="0"/>
              </a:spcBef>
              <a:spcAft>
                <a:spcPts val="0"/>
              </a:spcAft>
              <a:buClr>
                <a:schemeClr val="dk1"/>
              </a:buClr>
              <a:buSzPts val="1100"/>
              <a:buFont typeface="Arial"/>
              <a:buNone/>
            </a:pPr>
            <a:r>
              <a:rPr b="1" lang="en" sz="2400" u="sng">
                <a:solidFill>
                  <a:srgbClr val="000000"/>
                </a:solidFill>
                <a:highlight>
                  <a:srgbClr val="FFFFFF"/>
                </a:highlight>
              </a:rPr>
              <a:t>Non-Functional:</a:t>
            </a:r>
            <a:endParaRPr b="1" sz="2400" u="sng">
              <a:solidFill>
                <a:srgbClr val="000000"/>
              </a:solidFill>
              <a:highlight>
                <a:srgbClr val="FFFFFF"/>
              </a:highlight>
            </a:endParaRPr>
          </a:p>
          <a:p>
            <a:pPr indent="-342900" lvl="0" marL="457200" rtl="0" algn="l">
              <a:spcBef>
                <a:spcPts val="0"/>
              </a:spcBef>
              <a:spcAft>
                <a:spcPts val="0"/>
              </a:spcAft>
              <a:buClr>
                <a:srgbClr val="000000"/>
              </a:buClr>
              <a:buSzPts val="1800"/>
              <a:buChar char="-"/>
            </a:pPr>
            <a:r>
              <a:rPr lang="en" sz="1800">
                <a:solidFill>
                  <a:srgbClr val="000000"/>
                </a:solidFill>
                <a:highlight>
                  <a:srgbClr val="FFFFFF"/>
                </a:highlight>
              </a:rPr>
              <a:t>Low Cost</a:t>
            </a:r>
            <a:endParaRPr sz="1800">
              <a:solidFill>
                <a:srgbClr val="000000"/>
              </a:solidFill>
              <a:highlight>
                <a:srgbClr val="FFFFFF"/>
              </a:highlight>
            </a:endParaRPr>
          </a:p>
          <a:p>
            <a:pPr indent="-342900" lvl="0" marL="457200" rtl="0" algn="l">
              <a:spcBef>
                <a:spcPts val="0"/>
              </a:spcBef>
              <a:spcAft>
                <a:spcPts val="0"/>
              </a:spcAft>
              <a:buClr>
                <a:srgbClr val="000000"/>
              </a:buClr>
              <a:buSzPts val="1800"/>
              <a:buChar char="-"/>
            </a:pPr>
            <a:r>
              <a:rPr lang="en" sz="1800">
                <a:solidFill>
                  <a:srgbClr val="000000"/>
                </a:solidFill>
                <a:highlight>
                  <a:srgbClr val="FFFFFF"/>
                </a:highlight>
              </a:rPr>
              <a:t>Reliable </a:t>
            </a:r>
            <a:endParaRPr sz="1800">
              <a:solidFill>
                <a:srgbClr val="000000"/>
              </a:solidFill>
              <a:highlight>
                <a:srgbClr val="FFFFFF"/>
              </a:highlight>
            </a:endParaRPr>
          </a:p>
          <a:p>
            <a:pPr indent="-342900" lvl="0" marL="457200" rtl="0" algn="l">
              <a:spcBef>
                <a:spcPts val="0"/>
              </a:spcBef>
              <a:spcAft>
                <a:spcPts val="0"/>
              </a:spcAft>
              <a:buClr>
                <a:srgbClr val="000000"/>
              </a:buClr>
              <a:buSzPts val="1800"/>
              <a:buChar char="-"/>
            </a:pPr>
            <a:r>
              <a:rPr lang="en" sz="1800">
                <a:solidFill>
                  <a:srgbClr val="000000"/>
                </a:solidFill>
                <a:highlight>
                  <a:srgbClr val="FFFFFF"/>
                </a:highlight>
              </a:rPr>
              <a:t>Low-Maintenance </a:t>
            </a:r>
            <a:endParaRPr sz="1800">
              <a:solidFill>
                <a:srgbClr val="000000"/>
              </a:solidFill>
              <a:highlight>
                <a:srgbClr val="FFFFFF"/>
              </a:highlight>
            </a:endParaRPr>
          </a:p>
          <a:p>
            <a:pPr indent="-342900" lvl="0" marL="457200" rtl="0" algn="l">
              <a:spcBef>
                <a:spcPts val="0"/>
              </a:spcBef>
              <a:spcAft>
                <a:spcPts val="0"/>
              </a:spcAft>
              <a:buClr>
                <a:srgbClr val="000000"/>
              </a:buClr>
              <a:buSzPts val="1800"/>
              <a:buChar char="-"/>
            </a:pPr>
            <a:r>
              <a:rPr lang="en" sz="1800">
                <a:solidFill>
                  <a:srgbClr val="000000"/>
                </a:solidFill>
                <a:highlight>
                  <a:srgbClr val="FFFFFF"/>
                </a:highlight>
              </a:rPr>
              <a:t>Space Efficient</a:t>
            </a:r>
            <a:endParaRPr sz="1800">
              <a:solidFill>
                <a:srgbClr val="000000"/>
              </a:solidFill>
              <a:highlight>
                <a:srgbClr val="FFFFFF"/>
              </a:highlight>
            </a:endParaRPr>
          </a:p>
          <a:p>
            <a:pPr indent="-342900" lvl="0" marL="457200" rtl="0" algn="l">
              <a:spcBef>
                <a:spcPts val="0"/>
              </a:spcBef>
              <a:spcAft>
                <a:spcPts val="0"/>
              </a:spcAft>
              <a:buClr>
                <a:srgbClr val="000000"/>
              </a:buClr>
              <a:buSzPts val="1800"/>
              <a:buChar char="-"/>
            </a:pPr>
            <a:r>
              <a:rPr lang="en" sz="1800">
                <a:solidFill>
                  <a:srgbClr val="000000"/>
                </a:solidFill>
                <a:highlight>
                  <a:srgbClr val="FFFFFF"/>
                </a:highlight>
              </a:rPr>
              <a:t>Intuitively Operated</a:t>
            </a:r>
            <a:endParaRPr sz="1800">
              <a:solidFill>
                <a:srgbClr val="000000"/>
              </a:solidFill>
              <a:highlight>
                <a:srgbClr val="FFFFFF"/>
              </a:highlight>
            </a:endParaRPr>
          </a:p>
          <a:p>
            <a:pPr indent="0" lvl="0" marL="0" rtl="0" algn="ctr">
              <a:spcBef>
                <a:spcPts val="0"/>
              </a:spcBef>
              <a:spcAft>
                <a:spcPts val="0"/>
              </a:spcAft>
              <a:buNone/>
            </a:pPr>
            <a:r>
              <a:t/>
            </a:r>
            <a:endParaRPr>
              <a:highlight>
                <a:srgbClr val="000000"/>
              </a:highlight>
            </a:endParaRPr>
          </a:p>
        </p:txBody>
      </p:sp>
      <p:pic>
        <p:nvPicPr>
          <p:cNvPr id="231" name="Google Shape;231;p32"/>
          <p:cNvPicPr preferRelativeResize="0"/>
          <p:nvPr/>
        </p:nvPicPr>
        <p:blipFill>
          <a:blip r:embed="rId3">
            <a:alphaModFix/>
          </a:blip>
          <a:stretch>
            <a:fillRect/>
          </a:stretch>
        </p:blipFill>
        <p:spPr>
          <a:xfrm>
            <a:off x="3544550" y="1079975"/>
            <a:ext cx="5287750" cy="3742326"/>
          </a:xfrm>
          <a:prstGeom prst="rect">
            <a:avLst/>
          </a:prstGeom>
          <a:noFill/>
          <a:ln>
            <a:noFill/>
          </a:ln>
        </p:spPr>
      </p:pic>
      <p:sp>
        <p:nvSpPr>
          <p:cNvPr id="232" name="Google Shape;232;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33"/>
          <p:cNvSpPr txBox="1"/>
          <p:nvPr>
            <p:ph type="title"/>
          </p:nvPr>
        </p:nvSpPr>
        <p:spPr>
          <a:xfrm>
            <a:off x="311700" y="39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Electromechanical</a:t>
            </a:r>
            <a:r>
              <a:rPr b="1" lang="en"/>
              <a:t> Prototyping</a:t>
            </a:r>
            <a:endParaRPr b="1"/>
          </a:p>
        </p:txBody>
      </p:sp>
      <p:sp>
        <p:nvSpPr>
          <p:cNvPr id="238" name="Google Shape;238;p33"/>
          <p:cNvSpPr txBox="1"/>
          <p:nvPr>
            <p:ph idx="1" type="body"/>
          </p:nvPr>
        </p:nvSpPr>
        <p:spPr>
          <a:xfrm>
            <a:off x="311700" y="1407825"/>
            <a:ext cx="4260300" cy="1762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Implementation</a:t>
            </a:r>
            <a:endParaRPr>
              <a:solidFill>
                <a:srgbClr val="000000"/>
              </a:solidFill>
            </a:endParaRPr>
          </a:p>
          <a:p>
            <a:pPr indent="-317500" lvl="1" marL="914400" rtl="0" algn="l">
              <a:spcBef>
                <a:spcPts val="0"/>
              </a:spcBef>
              <a:spcAft>
                <a:spcPts val="0"/>
              </a:spcAft>
              <a:buClr>
                <a:schemeClr val="dk1"/>
              </a:buClr>
              <a:buSzPts val="1400"/>
              <a:buChar char="○"/>
            </a:pPr>
            <a:r>
              <a:rPr lang="en">
                <a:solidFill>
                  <a:schemeClr val="dk1"/>
                </a:solidFill>
              </a:rPr>
              <a:t>Arduino Controlled</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Cooked on Sheet Metal</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Servo Powered Flipping</a:t>
            </a:r>
            <a:endParaRPr>
              <a:solidFill>
                <a:srgbClr val="000000"/>
              </a:solidFill>
            </a:endParaRPr>
          </a:p>
        </p:txBody>
      </p:sp>
      <p:pic>
        <p:nvPicPr>
          <p:cNvPr id="239" name="Google Shape;239;p33"/>
          <p:cNvPicPr preferRelativeResize="0"/>
          <p:nvPr/>
        </p:nvPicPr>
        <p:blipFill rotWithShape="1">
          <a:blip r:embed="rId3">
            <a:alphaModFix/>
          </a:blip>
          <a:srcRect b="18439" l="14756" r="18228" t="30945"/>
          <a:stretch/>
        </p:blipFill>
        <p:spPr>
          <a:xfrm>
            <a:off x="4797300" y="988662"/>
            <a:ext cx="3898225" cy="2090125"/>
          </a:xfrm>
          <a:prstGeom prst="rect">
            <a:avLst/>
          </a:prstGeom>
          <a:noFill/>
          <a:ln>
            <a:noFill/>
          </a:ln>
        </p:spPr>
      </p:pic>
      <p:sp>
        <p:nvSpPr>
          <p:cNvPr id="240" name="Google Shape;240;p33"/>
          <p:cNvSpPr txBox="1"/>
          <p:nvPr/>
        </p:nvSpPr>
        <p:spPr>
          <a:xfrm>
            <a:off x="311700" y="2743275"/>
            <a:ext cx="4260300" cy="1854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600">
              <a:solidFill>
                <a:schemeClr val="dk1"/>
              </a:solidFill>
            </a:endParaRPr>
          </a:p>
          <a:p>
            <a:pPr indent="-342900" lvl="0" marL="457200" rtl="0" algn="l">
              <a:lnSpc>
                <a:spcPct val="115000"/>
              </a:lnSpc>
              <a:spcBef>
                <a:spcPts val="1600"/>
              </a:spcBef>
              <a:spcAft>
                <a:spcPts val="0"/>
              </a:spcAft>
              <a:buClr>
                <a:schemeClr val="dk1"/>
              </a:buClr>
              <a:buSzPts val="1800"/>
              <a:buChar char="●"/>
            </a:pPr>
            <a:r>
              <a:rPr lang="en" sz="1800">
                <a:solidFill>
                  <a:schemeClr val="dk1"/>
                </a:solidFill>
              </a:rPr>
              <a:t>Results</a:t>
            </a:r>
            <a:endParaRPr sz="1800">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Cooked 3 pancakes every 10 minutes</a:t>
            </a:r>
            <a:endParaRPr>
              <a:solidFill>
                <a:schemeClr val="dk1"/>
              </a:solidFill>
            </a:endParaRPr>
          </a:p>
          <a:p>
            <a:pPr indent="-317500" lvl="2" marL="1371600" rtl="0" algn="l">
              <a:lnSpc>
                <a:spcPct val="115000"/>
              </a:lnSpc>
              <a:spcBef>
                <a:spcPts val="0"/>
              </a:spcBef>
              <a:spcAft>
                <a:spcPts val="0"/>
              </a:spcAft>
              <a:buClr>
                <a:schemeClr val="dk1"/>
              </a:buClr>
              <a:buSzPts val="1400"/>
              <a:buChar char="■"/>
            </a:pPr>
            <a:r>
              <a:rPr lang="en">
                <a:solidFill>
                  <a:schemeClr val="dk1"/>
                </a:solidFill>
              </a:rPr>
              <a:t>10 minutes on each side</a:t>
            </a:r>
            <a:endParaRPr>
              <a:solidFill>
                <a:schemeClr val="dk1"/>
              </a:solidFill>
            </a:endParaRPr>
          </a:p>
          <a:p>
            <a:pPr indent="-317500" lvl="2" marL="1371600" rtl="0" algn="l">
              <a:lnSpc>
                <a:spcPct val="115000"/>
              </a:lnSpc>
              <a:spcBef>
                <a:spcPts val="0"/>
              </a:spcBef>
              <a:spcAft>
                <a:spcPts val="0"/>
              </a:spcAft>
              <a:buClr>
                <a:schemeClr val="dk1"/>
              </a:buClr>
              <a:buSzPts val="1400"/>
              <a:buChar char="■"/>
            </a:pPr>
            <a:r>
              <a:rPr lang="en">
                <a:solidFill>
                  <a:schemeClr val="dk1"/>
                </a:solidFill>
              </a:rPr>
              <a:t>Pancakes were under-done</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Pancakes stuck to the sheet metal</a:t>
            </a:r>
            <a:endParaRPr/>
          </a:p>
        </p:txBody>
      </p:sp>
      <p:sp>
        <p:nvSpPr>
          <p:cNvPr id="241" name="Google Shape;241;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34"/>
          <p:cNvSpPr txBox="1"/>
          <p:nvPr>
            <p:ph type="ctrTitle"/>
          </p:nvPr>
        </p:nvSpPr>
        <p:spPr>
          <a:xfrm>
            <a:off x="311700" y="320075"/>
            <a:ext cx="8520600" cy="415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Electromechanical Design</a:t>
            </a:r>
            <a:endParaRPr sz="3000"/>
          </a:p>
        </p:txBody>
      </p:sp>
      <p:sp>
        <p:nvSpPr>
          <p:cNvPr id="247" name="Google Shape;247;p34"/>
          <p:cNvSpPr txBox="1"/>
          <p:nvPr>
            <p:ph idx="1" type="subTitle"/>
          </p:nvPr>
        </p:nvSpPr>
        <p:spPr>
          <a:xfrm>
            <a:off x="311700" y="803550"/>
            <a:ext cx="3954600" cy="399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u="sng">
                <a:solidFill>
                  <a:srgbClr val="000000"/>
                </a:solidFill>
              </a:rPr>
              <a:t>Mechanical:</a:t>
            </a:r>
            <a:endParaRPr b="1" sz="2400" u="sng">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Robotic Arm</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chemeClr val="dk1"/>
                </a:solidFill>
              </a:rPr>
              <a:t>3D Printed</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Open Source</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Self Contained System</a:t>
            </a:r>
            <a:endParaRPr sz="1800">
              <a:solidFill>
                <a:schemeClr val="dk1"/>
              </a:solidFill>
            </a:endParaRPr>
          </a:p>
          <a:p>
            <a:pPr indent="0" lvl="0" marL="0" rtl="0" algn="l">
              <a:spcBef>
                <a:spcPts val="0"/>
              </a:spcBef>
              <a:spcAft>
                <a:spcPts val="0"/>
              </a:spcAft>
              <a:buClr>
                <a:schemeClr val="dk1"/>
              </a:buClr>
              <a:buSzPts val="1100"/>
              <a:buFont typeface="Arial"/>
              <a:buNone/>
            </a:pPr>
            <a:r>
              <a:rPr b="1" lang="en" sz="2400" u="sng">
                <a:solidFill>
                  <a:srgbClr val="000000"/>
                </a:solidFill>
              </a:rPr>
              <a:t>Electrical:</a:t>
            </a:r>
            <a:endParaRPr b="1" sz="2400" u="sng">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Includes: Camera, FPGA, Arduino, Power Distribution PCB, Robot Motors, User Interface</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Low Cost </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chemeClr val="dk1"/>
                </a:solidFill>
              </a:rPr>
              <a:t>Open Source</a:t>
            </a:r>
            <a:endParaRPr sz="1800">
              <a:solidFill>
                <a:srgbClr val="000000"/>
              </a:solidFill>
            </a:endParaRPr>
          </a:p>
        </p:txBody>
      </p:sp>
      <p:pic>
        <p:nvPicPr>
          <p:cNvPr id="248" name="Google Shape;248;p34"/>
          <p:cNvPicPr preferRelativeResize="0"/>
          <p:nvPr/>
        </p:nvPicPr>
        <p:blipFill>
          <a:blip r:embed="rId3">
            <a:alphaModFix/>
          </a:blip>
          <a:stretch>
            <a:fillRect/>
          </a:stretch>
        </p:blipFill>
        <p:spPr>
          <a:xfrm>
            <a:off x="5992500" y="269350"/>
            <a:ext cx="2751000" cy="4637026"/>
          </a:xfrm>
          <a:prstGeom prst="rect">
            <a:avLst/>
          </a:prstGeom>
          <a:noFill/>
          <a:ln>
            <a:noFill/>
          </a:ln>
        </p:spPr>
      </p:pic>
      <p:pic>
        <p:nvPicPr>
          <p:cNvPr id="249" name="Google Shape;249;p34"/>
          <p:cNvPicPr preferRelativeResize="0"/>
          <p:nvPr/>
        </p:nvPicPr>
        <p:blipFill>
          <a:blip r:embed="rId4">
            <a:alphaModFix/>
          </a:blip>
          <a:stretch>
            <a:fillRect/>
          </a:stretch>
        </p:blipFill>
        <p:spPr>
          <a:xfrm>
            <a:off x="4542125" y="705875"/>
            <a:ext cx="1257450" cy="2941824"/>
          </a:xfrm>
          <a:prstGeom prst="rect">
            <a:avLst/>
          </a:prstGeom>
          <a:noFill/>
          <a:ln>
            <a:noFill/>
          </a:ln>
        </p:spPr>
      </p:pic>
      <p:pic>
        <p:nvPicPr>
          <p:cNvPr id="250" name="Google Shape;250;p34"/>
          <p:cNvPicPr preferRelativeResize="0"/>
          <p:nvPr/>
        </p:nvPicPr>
        <p:blipFill>
          <a:blip r:embed="rId5">
            <a:alphaModFix/>
          </a:blip>
          <a:stretch>
            <a:fillRect/>
          </a:stretch>
        </p:blipFill>
        <p:spPr>
          <a:xfrm>
            <a:off x="3998875" y="3697225"/>
            <a:ext cx="1962175" cy="1392750"/>
          </a:xfrm>
          <a:prstGeom prst="rect">
            <a:avLst/>
          </a:prstGeom>
          <a:noFill/>
          <a:ln>
            <a:noFill/>
          </a:ln>
        </p:spPr>
      </p:pic>
      <p:sp>
        <p:nvSpPr>
          <p:cNvPr id="251" name="Google Shape;251;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35"/>
          <p:cNvSpPr txBox="1"/>
          <p:nvPr>
            <p:ph type="ctrTitle"/>
          </p:nvPr>
        </p:nvSpPr>
        <p:spPr>
          <a:xfrm>
            <a:off x="311700" y="198100"/>
            <a:ext cx="8520600" cy="552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Electromechanical </a:t>
            </a:r>
            <a:r>
              <a:rPr lang="en" sz="3000"/>
              <a:t>Implementation</a:t>
            </a:r>
            <a:endParaRPr sz="3000"/>
          </a:p>
        </p:txBody>
      </p:sp>
      <p:sp>
        <p:nvSpPr>
          <p:cNvPr id="257" name="Google Shape;257;p35"/>
          <p:cNvSpPr txBox="1"/>
          <p:nvPr>
            <p:ph idx="1" type="subTitle"/>
          </p:nvPr>
        </p:nvSpPr>
        <p:spPr>
          <a:xfrm>
            <a:off x="311700" y="782325"/>
            <a:ext cx="5518200" cy="4096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sz="1800">
                <a:solidFill>
                  <a:srgbClr val="000000"/>
                </a:solidFill>
              </a:rPr>
              <a:t>Evaluated Open Source Robotic Arms</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chemeClr val="dk1"/>
                </a:solidFill>
              </a:rPr>
              <a:t>3D Printed Robotic Arm Components</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Constructed Power Distribution PCB </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Assembled Robotic Arm Articulations </a:t>
            </a:r>
            <a:r>
              <a:rPr lang="en" sz="1800">
                <a:solidFill>
                  <a:srgbClr val="000000"/>
                </a:solidFill>
              </a:rPr>
              <a:t>Separately</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Combined all Robotic Arm Components</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3D Modeled Custom Parts</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Integrated Essential Circuit Components</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Debugged Electrical System</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Created Final Electrical Subsystem Complete with User Interface</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Started Testing and Fixing Mechanical System</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Started Implementing the Final Circuit System with the Robotic Arm</a:t>
            </a:r>
            <a:r>
              <a:rPr lang="en" sz="1800">
                <a:solidFill>
                  <a:srgbClr val="000000"/>
                </a:solidFill>
              </a:rPr>
              <a:t>  </a:t>
            </a:r>
            <a:endParaRPr sz="1800">
              <a:solidFill>
                <a:srgbClr val="000000"/>
              </a:solidFill>
            </a:endParaRPr>
          </a:p>
          <a:p>
            <a:pPr indent="0" lvl="0" marL="0" rtl="0" algn="ctr">
              <a:spcBef>
                <a:spcPts val="0"/>
              </a:spcBef>
              <a:spcAft>
                <a:spcPts val="0"/>
              </a:spcAft>
              <a:buNone/>
            </a:pPr>
            <a:r>
              <a:t/>
            </a:r>
            <a:endParaRPr/>
          </a:p>
        </p:txBody>
      </p:sp>
      <p:pic>
        <p:nvPicPr>
          <p:cNvPr id="258" name="Google Shape;258;p35"/>
          <p:cNvPicPr preferRelativeResize="0"/>
          <p:nvPr/>
        </p:nvPicPr>
        <p:blipFill>
          <a:blip r:embed="rId3">
            <a:alphaModFix/>
          </a:blip>
          <a:stretch>
            <a:fillRect/>
          </a:stretch>
        </p:blipFill>
        <p:spPr>
          <a:xfrm>
            <a:off x="6029650" y="707215"/>
            <a:ext cx="2388925" cy="2375085"/>
          </a:xfrm>
          <a:prstGeom prst="rect">
            <a:avLst/>
          </a:prstGeom>
          <a:noFill/>
          <a:ln>
            <a:noFill/>
          </a:ln>
        </p:spPr>
      </p:pic>
      <p:pic>
        <p:nvPicPr>
          <p:cNvPr id="259" name="Google Shape;259;p35"/>
          <p:cNvPicPr preferRelativeResize="0"/>
          <p:nvPr/>
        </p:nvPicPr>
        <p:blipFill>
          <a:blip r:embed="rId4">
            <a:alphaModFix/>
          </a:blip>
          <a:stretch>
            <a:fillRect/>
          </a:stretch>
        </p:blipFill>
        <p:spPr>
          <a:xfrm>
            <a:off x="6029650" y="3212459"/>
            <a:ext cx="2388924" cy="1793942"/>
          </a:xfrm>
          <a:prstGeom prst="rect">
            <a:avLst/>
          </a:prstGeom>
          <a:noFill/>
          <a:ln>
            <a:noFill/>
          </a:ln>
        </p:spPr>
      </p:pic>
      <p:sp>
        <p:nvSpPr>
          <p:cNvPr id="260" name="Google Shape;260;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36"/>
          <p:cNvSpPr txBox="1"/>
          <p:nvPr>
            <p:ph type="ctrTitle"/>
          </p:nvPr>
        </p:nvSpPr>
        <p:spPr>
          <a:xfrm>
            <a:off x="311700" y="265875"/>
            <a:ext cx="8520600" cy="530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Electromechanical Testing and Evaluation</a:t>
            </a:r>
            <a:endParaRPr sz="3000"/>
          </a:p>
        </p:txBody>
      </p:sp>
      <p:sp>
        <p:nvSpPr>
          <p:cNvPr id="266" name="Google Shape;266;p36"/>
          <p:cNvSpPr txBox="1"/>
          <p:nvPr>
            <p:ph idx="1" type="subTitle"/>
          </p:nvPr>
        </p:nvSpPr>
        <p:spPr>
          <a:xfrm>
            <a:off x="311700" y="870225"/>
            <a:ext cx="4754100" cy="40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u="sng">
                <a:solidFill>
                  <a:srgbClr val="000000"/>
                </a:solidFill>
              </a:rPr>
              <a:t>Electrical:</a:t>
            </a:r>
            <a:endParaRPr b="1" sz="2400" u="sng">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Observed Electrical Signals Using </a:t>
            </a:r>
            <a:r>
              <a:rPr lang="en" sz="1800">
                <a:solidFill>
                  <a:srgbClr val="000000"/>
                </a:solidFill>
              </a:rPr>
              <a:t>Oscilloscope and Multimeter</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Followed Signals Starting From Arduino to Motor Outputs</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Verified Code can Send Signal Through Entire Electrical System to Any Output  </a:t>
            </a:r>
            <a:r>
              <a:rPr lang="en" sz="1800">
                <a:solidFill>
                  <a:srgbClr val="000000"/>
                </a:solidFill>
              </a:rPr>
              <a:t> </a:t>
            </a:r>
            <a:endParaRPr sz="1800">
              <a:solidFill>
                <a:srgbClr val="000000"/>
              </a:solidFill>
            </a:endParaRPr>
          </a:p>
          <a:p>
            <a:pPr indent="0" lvl="0" marL="0" rtl="0" algn="l">
              <a:spcBef>
                <a:spcPts val="0"/>
              </a:spcBef>
              <a:spcAft>
                <a:spcPts val="0"/>
              </a:spcAft>
              <a:buClr>
                <a:schemeClr val="dk1"/>
              </a:buClr>
              <a:buSzPts val="1100"/>
              <a:buFont typeface="Arial"/>
              <a:buNone/>
            </a:pPr>
            <a:r>
              <a:rPr b="1" lang="en" sz="2400" u="sng">
                <a:solidFill>
                  <a:srgbClr val="000000"/>
                </a:solidFill>
              </a:rPr>
              <a:t>Mechanical:</a:t>
            </a:r>
            <a:r>
              <a:rPr lang="en" sz="1800">
                <a:solidFill>
                  <a:srgbClr val="000000"/>
                </a:solidFill>
              </a:rPr>
              <a:t> </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Tested Articulations Individually Utilizing a Confirmed Working Code and Electrical System</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Verifying Each Articulation Can Fully Rotate and Return to </a:t>
            </a:r>
            <a:r>
              <a:rPr lang="en" sz="1800">
                <a:solidFill>
                  <a:srgbClr val="000000"/>
                </a:solidFill>
              </a:rPr>
              <a:t>Original</a:t>
            </a:r>
            <a:r>
              <a:rPr lang="en" sz="1800">
                <a:solidFill>
                  <a:srgbClr val="000000"/>
                </a:solidFill>
              </a:rPr>
              <a:t> Position  </a:t>
            </a:r>
            <a:endParaRPr sz="1800">
              <a:solidFill>
                <a:srgbClr val="000000"/>
              </a:solidFill>
            </a:endParaRPr>
          </a:p>
        </p:txBody>
      </p:sp>
      <p:pic>
        <p:nvPicPr>
          <p:cNvPr id="267" name="Google Shape;267;p36"/>
          <p:cNvPicPr preferRelativeResize="0"/>
          <p:nvPr/>
        </p:nvPicPr>
        <p:blipFill>
          <a:blip r:embed="rId3">
            <a:alphaModFix/>
          </a:blip>
          <a:stretch>
            <a:fillRect/>
          </a:stretch>
        </p:blipFill>
        <p:spPr>
          <a:xfrm>
            <a:off x="5065800" y="1294725"/>
            <a:ext cx="3900074" cy="3120050"/>
          </a:xfrm>
          <a:prstGeom prst="rect">
            <a:avLst/>
          </a:prstGeom>
          <a:noFill/>
          <a:ln>
            <a:noFill/>
          </a:ln>
        </p:spPr>
      </p:pic>
      <p:sp>
        <p:nvSpPr>
          <p:cNvPr id="268" name="Google Shape;268;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37"/>
          <p:cNvSpPr txBox="1"/>
          <p:nvPr>
            <p:ph type="ctrTitle"/>
          </p:nvPr>
        </p:nvSpPr>
        <p:spPr>
          <a:xfrm>
            <a:off x="311700" y="125825"/>
            <a:ext cx="8520600" cy="73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rgbClr val="000000"/>
                </a:solidFill>
              </a:rPr>
              <a:t>Frame and Base</a:t>
            </a:r>
            <a:r>
              <a:rPr lang="en" sz="3000">
                <a:solidFill>
                  <a:srgbClr val="000000"/>
                </a:solidFill>
              </a:rPr>
              <a:t> - </a:t>
            </a:r>
            <a:r>
              <a:rPr lang="en" sz="2800">
                <a:solidFill>
                  <a:srgbClr val="000000"/>
                </a:solidFill>
              </a:rPr>
              <a:t>Requirements</a:t>
            </a:r>
            <a:endParaRPr sz="3000">
              <a:solidFill>
                <a:srgbClr val="000000"/>
              </a:solidFill>
            </a:endParaRPr>
          </a:p>
        </p:txBody>
      </p:sp>
      <p:sp>
        <p:nvSpPr>
          <p:cNvPr id="274" name="Google Shape;274;p37"/>
          <p:cNvSpPr txBox="1"/>
          <p:nvPr>
            <p:ph idx="1" type="subTitle"/>
          </p:nvPr>
        </p:nvSpPr>
        <p:spPr>
          <a:xfrm>
            <a:off x="311700" y="786350"/>
            <a:ext cx="8520600" cy="4190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Char char="●"/>
            </a:pPr>
            <a:r>
              <a:rPr lang="en" sz="2400">
                <a:solidFill>
                  <a:srgbClr val="000000"/>
                </a:solidFill>
              </a:rPr>
              <a:t>The project needed </a:t>
            </a:r>
            <a:endParaRPr sz="2400">
              <a:solidFill>
                <a:srgbClr val="000000"/>
              </a:solidFill>
            </a:endParaRPr>
          </a:p>
          <a:p>
            <a:pPr indent="-381000" lvl="1" marL="914400" rtl="0" algn="l">
              <a:spcBef>
                <a:spcPts val="0"/>
              </a:spcBef>
              <a:spcAft>
                <a:spcPts val="0"/>
              </a:spcAft>
              <a:buClr>
                <a:srgbClr val="000000"/>
              </a:buClr>
              <a:buSzPts val="2400"/>
              <a:buChar char="○"/>
            </a:pPr>
            <a:r>
              <a:rPr lang="en" sz="2400">
                <a:solidFill>
                  <a:srgbClr val="000000"/>
                </a:solidFill>
              </a:rPr>
              <a:t>a sturdy frame to mount the camera</a:t>
            </a:r>
            <a:endParaRPr sz="2400">
              <a:solidFill>
                <a:srgbClr val="000000"/>
              </a:solidFill>
            </a:endParaRPr>
          </a:p>
          <a:p>
            <a:pPr indent="-381000" lvl="2" marL="1371600" rtl="0" algn="l">
              <a:spcBef>
                <a:spcPts val="0"/>
              </a:spcBef>
              <a:spcAft>
                <a:spcPts val="0"/>
              </a:spcAft>
              <a:buClr>
                <a:srgbClr val="000000"/>
              </a:buClr>
              <a:buSzPts val="2400"/>
              <a:buChar char="■"/>
            </a:pPr>
            <a:r>
              <a:rPr lang="en" sz="2400">
                <a:solidFill>
                  <a:srgbClr val="000000"/>
                </a:solidFill>
              </a:rPr>
              <a:t>safety</a:t>
            </a:r>
            <a:endParaRPr sz="2400">
              <a:solidFill>
                <a:srgbClr val="000000"/>
              </a:solidFill>
            </a:endParaRPr>
          </a:p>
          <a:p>
            <a:pPr indent="-381000" lvl="2" marL="1371600" rtl="0" algn="l">
              <a:spcBef>
                <a:spcPts val="0"/>
              </a:spcBef>
              <a:spcAft>
                <a:spcPts val="0"/>
              </a:spcAft>
              <a:buClr>
                <a:srgbClr val="000000"/>
              </a:buClr>
              <a:buSzPts val="2400"/>
              <a:buChar char="■"/>
            </a:pPr>
            <a:r>
              <a:rPr lang="en" sz="2400">
                <a:solidFill>
                  <a:srgbClr val="000000"/>
                </a:solidFill>
              </a:rPr>
              <a:t>cleanliness</a:t>
            </a:r>
            <a:endParaRPr sz="2400">
              <a:solidFill>
                <a:srgbClr val="000000"/>
              </a:solidFill>
            </a:endParaRPr>
          </a:p>
          <a:p>
            <a:pPr indent="-381000" lvl="1" marL="914400" rtl="0" algn="l">
              <a:spcBef>
                <a:spcPts val="0"/>
              </a:spcBef>
              <a:spcAft>
                <a:spcPts val="0"/>
              </a:spcAft>
              <a:buClr>
                <a:srgbClr val="000000"/>
              </a:buClr>
              <a:buSzPts val="2400"/>
              <a:buChar char="○"/>
            </a:pPr>
            <a:r>
              <a:rPr lang="en" sz="2400">
                <a:solidFill>
                  <a:srgbClr val="000000"/>
                </a:solidFill>
              </a:rPr>
              <a:t>a solid base to mount the arm</a:t>
            </a:r>
            <a:endParaRPr sz="2400">
              <a:solidFill>
                <a:srgbClr val="000000"/>
              </a:solidFill>
            </a:endParaRPr>
          </a:p>
          <a:p>
            <a:pPr indent="-381000" lvl="2" marL="1371600" rtl="0" algn="l">
              <a:spcBef>
                <a:spcPts val="0"/>
              </a:spcBef>
              <a:spcAft>
                <a:spcPts val="0"/>
              </a:spcAft>
              <a:buClr>
                <a:srgbClr val="000000"/>
              </a:buClr>
              <a:buSzPts val="2400"/>
              <a:buChar char="■"/>
            </a:pPr>
            <a:r>
              <a:rPr lang="en" sz="2400">
                <a:solidFill>
                  <a:srgbClr val="000000"/>
                </a:solidFill>
              </a:rPr>
              <a:t>aesthetics</a:t>
            </a:r>
            <a:endParaRPr sz="2400">
              <a:solidFill>
                <a:srgbClr val="000000"/>
              </a:solidFill>
            </a:endParaRPr>
          </a:p>
          <a:p>
            <a:pPr indent="-381000" lvl="0" marL="457200" rtl="0" algn="l">
              <a:spcBef>
                <a:spcPts val="0"/>
              </a:spcBef>
              <a:spcAft>
                <a:spcPts val="0"/>
              </a:spcAft>
              <a:buClr>
                <a:srgbClr val="000000"/>
              </a:buClr>
              <a:buSzPts val="2400"/>
              <a:buChar char="●"/>
            </a:pPr>
            <a:r>
              <a:rPr lang="en" sz="2400">
                <a:solidFill>
                  <a:srgbClr val="000000"/>
                </a:solidFill>
              </a:rPr>
              <a:t>Outlined in out project plan and design document</a:t>
            </a:r>
            <a:endParaRPr sz="2400">
              <a:solidFill>
                <a:srgbClr val="000000"/>
              </a:solidFill>
            </a:endParaRPr>
          </a:p>
          <a:p>
            <a:pPr indent="-381000" lvl="1" marL="914400" rtl="0" algn="l">
              <a:spcBef>
                <a:spcPts val="0"/>
              </a:spcBef>
              <a:spcAft>
                <a:spcPts val="0"/>
              </a:spcAft>
              <a:buClr>
                <a:srgbClr val="000000"/>
              </a:buClr>
              <a:buSzPts val="2400"/>
              <a:buChar char="○"/>
            </a:pPr>
            <a:r>
              <a:rPr lang="en" sz="2400">
                <a:solidFill>
                  <a:srgbClr val="000000"/>
                </a:solidFill>
              </a:rPr>
              <a:t>requirements changed over time</a:t>
            </a:r>
            <a:endParaRPr sz="2400">
              <a:solidFill>
                <a:srgbClr val="000000"/>
              </a:solidFill>
            </a:endParaRPr>
          </a:p>
          <a:p>
            <a:pPr indent="-381000" lvl="1" marL="914400" rtl="0" algn="l">
              <a:spcBef>
                <a:spcPts val="0"/>
              </a:spcBef>
              <a:spcAft>
                <a:spcPts val="0"/>
              </a:spcAft>
              <a:buClr>
                <a:srgbClr val="000000"/>
              </a:buClr>
              <a:buSzPts val="2400"/>
              <a:buChar char="○"/>
            </a:pPr>
            <a:r>
              <a:rPr lang="en" sz="2400">
                <a:solidFill>
                  <a:srgbClr val="000000"/>
                </a:solidFill>
              </a:rPr>
              <a:t>necessitated communication with the rest of the team throughout both semesters</a:t>
            </a:r>
            <a:endParaRPr sz="2400">
              <a:solidFill>
                <a:srgbClr val="000000"/>
              </a:solidFill>
            </a:endParaRPr>
          </a:p>
        </p:txBody>
      </p:sp>
      <p:sp>
        <p:nvSpPr>
          <p:cNvPr id="275" name="Google Shape;275;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38"/>
          <p:cNvSpPr txBox="1"/>
          <p:nvPr>
            <p:ph type="ctrTitle"/>
          </p:nvPr>
        </p:nvSpPr>
        <p:spPr>
          <a:xfrm>
            <a:off x="311700" y="281000"/>
            <a:ext cx="8520600" cy="625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t>Frame and Base</a:t>
            </a:r>
            <a:r>
              <a:rPr lang="en" sz="3600"/>
              <a:t> - Design</a:t>
            </a:r>
            <a:endParaRPr sz="3600"/>
          </a:p>
        </p:txBody>
      </p:sp>
      <p:sp>
        <p:nvSpPr>
          <p:cNvPr id="281" name="Google Shape;281;p38"/>
          <p:cNvSpPr txBox="1"/>
          <p:nvPr>
            <p:ph idx="1" type="subTitle"/>
          </p:nvPr>
        </p:nvSpPr>
        <p:spPr>
          <a:xfrm>
            <a:off x="311700" y="877900"/>
            <a:ext cx="8520600" cy="41235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Char char="●"/>
            </a:pPr>
            <a:r>
              <a:rPr lang="en" sz="2400">
                <a:solidFill>
                  <a:srgbClr val="000000"/>
                </a:solidFill>
              </a:rPr>
              <a:t>fit requirements but </a:t>
            </a:r>
            <a:r>
              <a:rPr lang="en" sz="2400">
                <a:solidFill>
                  <a:srgbClr val="000000"/>
                </a:solidFill>
              </a:rPr>
              <a:t>continued to change </a:t>
            </a:r>
            <a:endParaRPr sz="2400">
              <a:solidFill>
                <a:srgbClr val="000000"/>
              </a:solidFill>
            </a:endParaRPr>
          </a:p>
          <a:p>
            <a:pPr indent="0" lvl="0" marL="0" rtl="0" algn="l">
              <a:spcBef>
                <a:spcPts val="0"/>
              </a:spcBef>
              <a:spcAft>
                <a:spcPts val="0"/>
              </a:spcAft>
              <a:buNone/>
            </a:pPr>
            <a:r>
              <a:t/>
            </a:r>
            <a:endParaRPr/>
          </a:p>
        </p:txBody>
      </p:sp>
      <p:pic>
        <p:nvPicPr>
          <p:cNvPr id="282" name="Google Shape;282;p38"/>
          <p:cNvPicPr preferRelativeResize="0"/>
          <p:nvPr/>
        </p:nvPicPr>
        <p:blipFill>
          <a:blip r:embed="rId3">
            <a:alphaModFix/>
          </a:blip>
          <a:stretch>
            <a:fillRect/>
          </a:stretch>
        </p:blipFill>
        <p:spPr>
          <a:xfrm>
            <a:off x="4484380" y="1531325"/>
            <a:ext cx="4526396" cy="3538550"/>
          </a:xfrm>
          <a:prstGeom prst="rect">
            <a:avLst/>
          </a:prstGeom>
          <a:noFill/>
          <a:ln>
            <a:noFill/>
          </a:ln>
        </p:spPr>
      </p:pic>
      <p:pic>
        <p:nvPicPr>
          <p:cNvPr id="283" name="Google Shape;283;p38"/>
          <p:cNvPicPr preferRelativeResize="0"/>
          <p:nvPr/>
        </p:nvPicPr>
        <p:blipFill>
          <a:blip r:embed="rId4">
            <a:alphaModFix/>
          </a:blip>
          <a:stretch>
            <a:fillRect/>
          </a:stretch>
        </p:blipFill>
        <p:spPr>
          <a:xfrm>
            <a:off x="180175" y="1531325"/>
            <a:ext cx="4234975" cy="3470075"/>
          </a:xfrm>
          <a:prstGeom prst="rect">
            <a:avLst/>
          </a:prstGeom>
          <a:noFill/>
          <a:ln>
            <a:noFill/>
          </a:ln>
        </p:spPr>
      </p:pic>
      <p:sp>
        <p:nvSpPr>
          <p:cNvPr id="284" name="Google Shape;284;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39"/>
          <p:cNvSpPr txBox="1"/>
          <p:nvPr>
            <p:ph type="ctrTitle"/>
          </p:nvPr>
        </p:nvSpPr>
        <p:spPr>
          <a:xfrm>
            <a:off x="343925" y="190250"/>
            <a:ext cx="8520600" cy="57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Frame and Base</a:t>
            </a:r>
            <a:r>
              <a:rPr lang="en" sz="3000"/>
              <a:t> - Implementation</a:t>
            </a:r>
            <a:endParaRPr sz="3000"/>
          </a:p>
        </p:txBody>
      </p:sp>
      <p:sp>
        <p:nvSpPr>
          <p:cNvPr id="290" name="Google Shape;290;p39"/>
          <p:cNvSpPr txBox="1"/>
          <p:nvPr>
            <p:ph idx="1" type="subTitle"/>
          </p:nvPr>
        </p:nvSpPr>
        <p:spPr>
          <a:xfrm>
            <a:off x="311700" y="764150"/>
            <a:ext cx="8520600" cy="42540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Char char="●"/>
            </a:pPr>
            <a:r>
              <a:rPr lang="en" sz="2400">
                <a:solidFill>
                  <a:srgbClr val="000000"/>
                </a:solidFill>
              </a:rPr>
              <a:t>Purchasing materials, assembly and building, systems integration (most challenges)</a:t>
            </a:r>
            <a:endParaRPr>
              <a:solidFill>
                <a:srgbClr val="000000"/>
              </a:solidFill>
            </a:endParaRPr>
          </a:p>
        </p:txBody>
      </p:sp>
      <p:pic>
        <p:nvPicPr>
          <p:cNvPr id="291" name="Google Shape;291;p39"/>
          <p:cNvPicPr preferRelativeResize="0"/>
          <p:nvPr/>
        </p:nvPicPr>
        <p:blipFill rotWithShape="1">
          <a:blip r:embed="rId3">
            <a:alphaModFix/>
          </a:blip>
          <a:srcRect b="0" l="12406" r="24649" t="0"/>
          <a:stretch/>
        </p:blipFill>
        <p:spPr>
          <a:xfrm>
            <a:off x="0" y="1630025"/>
            <a:ext cx="3931749" cy="3513475"/>
          </a:xfrm>
          <a:prstGeom prst="rect">
            <a:avLst/>
          </a:prstGeom>
          <a:noFill/>
          <a:ln>
            <a:noFill/>
          </a:ln>
        </p:spPr>
      </p:pic>
      <p:pic>
        <p:nvPicPr>
          <p:cNvPr id="292" name="Google Shape;292;p39"/>
          <p:cNvPicPr preferRelativeResize="0"/>
          <p:nvPr/>
        </p:nvPicPr>
        <p:blipFill rotWithShape="1">
          <a:blip r:embed="rId4">
            <a:alphaModFix/>
          </a:blip>
          <a:srcRect b="15590" l="14173" r="16043" t="0"/>
          <a:stretch/>
        </p:blipFill>
        <p:spPr>
          <a:xfrm>
            <a:off x="4044049" y="1630025"/>
            <a:ext cx="5044080" cy="3431902"/>
          </a:xfrm>
          <a:prstGeom prst="rect">
            <a:avLst/>
          </a:prstGeom>
          <a:noFill/>
          <a:ln>
            <a:noFill/>
          </a:ln>
        </p:spPr>
      </p:pic>
      <p:sp>
        <p:nvSpPr>
          <p:cNvPr id="293" name="Google Shape;293;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40"/>
          <p:cNvSpPr txBox="1"/>
          <p:nvPr>
            <p:ph type="ctrTitle"/>
          </p:nvPr>
        </p:nvSpPr>
        <p:spPr>
          <a:xfrm>
            <a:off x="311700" y="128900"/>
            <a:ext cx="8520600" cy="564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Frame and Base</a:t>
            </a:r>
            <a:r>
              <a:rPr lang="en" sz="3000"/>
              <a:t> - Testing and Evaluation</a:t>
            </a:r>
            <a:endParaRPr sz="3000"/>
          </a:p>
        </p:txBody>
      </p:sp>
      <p:sp>
        <p:nvSpPr>
          <p:cNvPr id="299" name="Google Shape;299;p40"/>
          <p:cNvSpPr txBox="1"/>
          <p:nvPr>
            <p:ph idx="1" type="subTitle"/>
          </p:nvPr>
        </p:nvSpPr>
        <p:spPr>
          <a:xfrm>
            <a:off x="195450" y="573650"/>
            <a:ext cx="8753100" cy="4541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sz="1800">
                <a:solidFill>
                  <a:srgbClr val="000000"/>
                </a:solidFill>
              </a:rPr>
              <a:t>An FPGA tester </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Making sure the frame was strong enough </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Evaluating arm placement made changes for the base</a:t>
            </a:r>
            <a:endParaRPr sz="1800">
              <a:solidFill>
                <a:srgbClr val="000000"/>
              </a:solidFill>
            </a:endParaRPr>
          </a:p>
          <a:p>
            <a:pPr indent="0" lvl="0" marL="0" rtl="0" algn="l">
              <a:spcBef>
                <a:spcPts val="0"/>
              </a:spcBef>
              <a:spcAft>
                <a:spcPts val="0"/>
              </a:spcAft>
              <a:buNone/>
            </a:pPr>
            <a:r>
              <a:t/>
            </a:r>
            <a:endParaRPr sz="1800"/>
          </a:p>
          <a:p>
            <a:pPr indent="0" lvl="0" marL="0" rtl="0" algn="l">
              <a:spcBef>
                <a:spcPts val="0"/>
              </a:spcBef>
              <a:spcAft>
                <a:spcPts val="0"/>
              </a:spcAft>
              <a:buNone/>
            </a:pPr>
            <a:r>
              <a:t/>
            </a:r>
            <a:endParaRPr/>
          </a:p>
        </p:txBody>
      </p:sp>
      <p:pic>
        <p:nvPicPr>
          <p:cNvPr id="300" name="Google Shape;300;p40"/>
          <p:cNvPicPr preferRelativeResize="0"/>
          <p:nvPr/>
        </p:nvPicPr>
        <p:blipFill rotWithShape="1">
          <a:blip r:embed="rId3">
            <a:alphaModFix/>
          </a:blip>
          <a:srcRect b="0" l="0" r="19961" t="0"/>
          <a:stretch/>
        </p:blipFill>
        <p:spPr>
          <a:xfrm>
            <a:off x="101200" y="2462200"/>
            <a:ext cx="3089325" cy="2629749"/>
          </a:xfrm>
          <a:prstGeom prst="rect">
            <a:avLst/>
          </a:prstGeom>
          <a:noFill/>
          <a:ln>
            <a:noFill/>
          </a:ln>
        </p:spPr>
      </p:pic>
      <p:pic>
        <p:nvPicPr>
          <p:cNvPr id="301" name="Google Shape;301;p40"/>
          <p:cNvPicPr preferRelativeResize="0"/>
          <p:nvPr/>
        </p:nvPicPr>
        <p:blipFill rotWithShape="1">
          <a:blip r:embed="rId4">
            <a:alphaModFix/>
          </a:blip>
          <a:srcRect b="0" l="0" r="19974" t="0"/>
          <a:stretch/>
        </p:blipFill>
        <p:spPr>
          <a:xfrm>
            <a:off x="3105625" y="2381625"/>
            <a:ext cx="3278074" cy="2790900"/>
          </a:xfrm>
          <a:prstGeom prst="rect">
            <a:avLst/>
          </a:prstGeom>
          <a:noFill/>
          <a:ln>
            <a:noFill/>
          </a:ln>
        </p:spPr>
      </p:pic>
      <p:pic>
        <p:nvPicPr>
          <p:cNvPr id="302" name="Google Shape;302;p40"/>
          <p:cNvPicPr preferRelativeResize="0"/>
          <p:nvPr/>
        </p:nvPicPr>
        <p:blipFill rotWithShape="1">
          <a:blip r:embed="rId5">
            <a:alphaModFix/>
          </a:blip>
          <a:srcRect b="14412" l="0" r="0" t="7893"/>
          <a:stretch/>
        </p:blipFill>
        <p:spPr>
          <a:xfrm>
            <a:off x="6250800" y="1256900"/>
            <a:ext cx="2893201" cy="3996197"/>
          </a:xfrm>
          <a:prstGeom prst="rect">
            <a:avLst/>
          </a:prstGeom>
          <a:noFill/>
          <a:ln>
            <a:noFill/>
          </a:ln>
        </p:spPr>
      </p:pic>
      <p:sp>
        <p:nvSpPr>
          <p:cNvPr id="303" name="Google Shape;303;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41"/>
          <p:cNvSpPr txBox="1"/>
          <p:nvPr>
            <p:ph type="ctrTitle"/>
          </p:nvPr>
        </p:nvSpPr>
        <p:spPr>
          <a:xfrm>
            <a:off x="311700" y="125825"/>
            <a:ext cx="8520600" cy="73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Conclusion</a:t>
            </a:r>
            <a:endParaRPr sz="3000">
              <a:solidFill>
                <a:srgbClr val="000000"/>
              </a:solidFill>
            </a:endParaRPr>
          </a:p>
        </p:txBody>
      </p:sp>
      <p:sp>
        <p:nvSpPr>
          <p:cNvPr id="309" name="Google Shape;309;p41"/>
          <p:cNvSpPr txBox="1"/>
          <p:nvPr>
            <p:ph idx="1" type="subTitle"/>
          </p:nvPr>
        </p:nvSpPr>
        <p:spPr>
          <a:xfrm>
            <a:off x="311700" y="1048825"/>
            <a:ext cx="8203800" cy="190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1"/>
                </a:solidFill>
              </a:rPr>
              <a:t>Summary</a:t>
            </a:r>
            <a:endParaRPr sz="1800">
              <a:solidFill>
                <a:schemeClr val="dk1"/>
              </a:solidFill>
            </a:endParaRPr>
          </a:p>
          <a:p>
            <a:pPr indent="-342900" lvl="0" marL="457200" rtl="0" algn="l">
              <a:spcBef>
                <a:spcPts val="1000"/>
              </a:spcBef>
              <a:spcAft>
                <a:spcPts val="0"/>
              </a:spcAft>
              <a:buClr>
                <a:schemeClr val="dk1"/>
              </a:buClr>
              <a:buSzPts val="1800"/>
              <a:buChar char="●"/>
            </a:pPr>
            <a:r>
              <a:rPr lang="en" sz="1800">
                <a:solidFill>
                  <a:schemeClr val="dk1"/>
                </a:solidFill>
              </a:rPr>
              <a:t>Good learning experience and exercise in utilizing engineering skills</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Incomplete, but a lot of progress was made in the time had</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rgbClr val="000000"/>
              </a:solidFill>
            </a:endParaRPr>
          </a:p>
        </p:txBody>
      </p:sp>
      <p:sp>
        <p:nvSpPr>
          <p:cNvPr id="310" name="Google Shape;310;p41"/>
          <p:cNvSpPr txBox="1"/>
          <p:nvPr>
            <p:ph idx="1" type="subTitle"/>
          </p:nvPr>
        </p:nvSpPr>
        <p:spPr>
          <a:xfrm>
            <a:off x="311700" y="2808800"/>
            <a:ext cx="8203800" cy="190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1"/>
                </a:solidFill>
              </a:rPr>
              <a:t>Future Work</a:t>
            </a:r>
            <a:endParaRPr sz="1800">
              <a:solidFill>
                <a:schemeClr val="dk1"/>
              </a:solidFill>
            </a:endParaRPr>
          </a:p>
          <a:p>
            <a:pPr indent="-342900" lvl="0" marL="457200" rtl="0" algn="l">
              <a:spcBef>
                <a:spcPts val="1000"/>
              </a:spcBef>
              <a:spcAft>
                <a:spcPts val="0"/>
              </a:spcAft>
              <a:buClr>
                <a:schemeClr val="dk1"/>
              </a:buClr>
              <a:buSzPts val="1800"/>
              <a:buChar char="●"/>
            </a:pPr>
            <a:r>
              <a:rPr lang="en" sz="1800">
                <a:solidFill>
                  <a:schemeClr val="dk1"/>
                </a:solidFill>
              </a:rPr>
              <a:t>Focus more on perfecting the environment</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Use a thermal image camera to read internal temperature</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Further work on the Arduino Code</a:t>
            </a:r>
            <a:endParaRPr sz="1800">
              <a:solidFill>
                <a:schemeClr val="dk1"/>
              </a:solidFill>
            </a:endParaRPr>
          </a:p>
          <a:p>
            <a:pPr indent="0" lvl="0" marL="0" rtl="0" algn="l">
              <a:spcBef>
                <a:spcPts val="0"/>
              </a:spcBef>
              <a:spcAft>
                <a:spcPts val="0"/>
              </a:spcAft>
              <a:buNone/>
            </a:pPr>
            <a:r>
              <a:t/>
            </a:r>
            <a:endParaRPr sz="1800">
              <a:solidFill>
                <a:srgbClr val="000000"/>
              </a:solidFill>
            </a:endParaRPr>
          </a:p>
        </p:txBody>
      </p:sp>
      <p:sp>
        <p:nvSpPr>
          <p:cNvPr id="311" name="Google Shape;311;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5"/>
          <p:cNvSpPr txBox="1"/>
          <p:nvPr>
            <p:ph type="title"/>
          </p:nvPr>
        </p:nvSpPr>
        <p:spPr>
          <a:xfrm>
            <a:off x="311700" y="39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Market Survey </a:t>
            </a:r>
            <a:endParaRPr b="1"/>
          </a:p>
        </p:txBody>
      </p:sp>
      <p:pic>
        <p:nvPicPr>
          <p:cNvPr id="70" name="Google Shape;70;p15"/>
          <p:cNvPicPr preferRelativeResize="0"/>
          <p:nvPr/>
        </p:nvPicPr>
        <p:blipFill>
          <a:blip r:embed="rId3">
            <a:alphaModFix/>
          </a:blip>
          <a:stretch>
            <a:fillRect/>
          </a:stretch>
        </p:blipFill>
        <p:spPr>
          <a:xfrm>
            <a:off x="928500" y="1118825"/>
            <a:ext cx="3629373" cy="1961499"/>
          </a:xfrm>
          <a:prstGeom prst="rect">
            <a:avLst/>
          </a:prstGeom>
          <a:noFill/>
          <a:ln>
            <a:noFill/>
          </a:ln>
        </p:spPr>
      </p:pic>
      <p:pic>
        <p:nvPicPr>
          <p:cNvPr id="71" name="Google Shape;71;p15"/>
          <p:cNvPicPr preferRelativeResize="0"/>
          <p:nvPr/>
        </p:nvPicPr>
        <p:blipFill>
          <a:blip r:embed="rId4">
            <a:alphaModFix/>
          </a:blip>
          <a:stretch>
            <a:fillRect/>
          </a:stretch>
        </p:blipFill>
        <p:spPr>
          <a:xfrm>
            <a:off x="4875028" y="1135400"/>
            <a:ext cx="2663122" cy="1775426"/>
          </a:xfrm>
          <a:prstGeom prst="rect">
            <a:avLst/>
          </a:prstGeom>
          <a:noFill/>
          <a:ln>
            <a:noFill/>
          </a:ln>
        </p:spPr>
      </p:pic>
      <p:pic>
        <p:nvPicPr>
          <p:cNvPr id="72" name="Google Shape;72;p15"/>
          <p:cNvPicPr preferRelativeResize="0"/>
          <p:nvPr/>
        </p:nvPicPr>
        <p:blipFill>
          <a:blip r:embed="rId5">
            <a:alphaModFix/>
          </a:blip>
          <a:stretch>
            <a:fillRect/>
          </a:stretch>
        </p:blipFill>
        <p:spPr>
          <a:xfrm>
            <a:off x="928500" y="3264475"/>
            <a:ext cx="3185025" cy="1672151"/>
          </a:xfrm>
          <a:prstGeom prst="rect">
            <a:avLst/>
          </a:prstGeom>
          <a:noFill/>
          <a:ln>
            <a:noFill/>
          </a:ln>
        </p:spPr>
      </p:pic>
      <p:pic>
        <p:nvPicPr>
          <p:cNvPr id="73" name="Google Shape;73;p15"/>
          <p:cNvPicPr preferRelativeResize="0"/>
          <p:nvPr/>
        </p:nvPicPr>
        <p:blipFill>
          <a:blip r:embed="rId6">
            <a:alphaModFix/>
          </a:blip>
          <a:stretch>
            <a:fillRect/>
          </a:stretch>
        </p:blipFill>
        <p:spPr>
          <a:xfrm>
            <a:off x="4572000" y="3079800"/>
            <a:ext cx="3629376" cy="1856824"/>
          </a:xfrm>
          <a:prstGeom prst="rect">
            <a:avLst/>
          </a:prstGeom>
          <a:noFill/>
          <a:ln>
            <a:noFill/>
          </a:ln>
        </p:spPr>
      </p:pic>
      <p:sp>
        <p:nvSpPr>
          <p:cNvPr id="74" name="Google Shape;74;p15"/>
          <p:cNvSpPr txBox="1"/>
          <p:nvPr/>
        </p:nvSpPr>
        <p:spPr>
          <a:xfrm>
            <a:off x="843850" y="2781025"/>
            <a:ext cx="3728100" cy="7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222222"/>
                </a:solidFill>
                <a:highlight>
                  <a:srgbClr val="FFFFFF"/>
                </a:highlight>
              </a:rPr>
              <a:t>https://techcrunch.com/2018/06/21/creator-hamburger-robot/</a:t>
            </a:r>
            <a:endParaRPr sz="900"/>
          </a:p>
        </p:txBody>
      </p:sp>
      <p:sp>
        <p:nvSpPr>
          <p:cNvPr id="75" name="Google Shape;75;p15"/>
          <p:cNvSpPr txBox="1"/>
          <p:nvPr/>
        </p:nvSpPr>
        <p:spPr>
          <a:xfrm>
            <a:off x="4802026" y="2781025"/>
            <a:ext cx="3185100" cy="42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222222"/>
                </a:solidFill>
                <a:highlight>
                  <a:srgbClr val="FFFFFF"/>
                </a:highlight>
              </a:rPr>
              <a:t>https://uncrate.com/chefstack-automatic-pancake-machine/</a:t>
            </a:r>
            <a:endParaRPr sz="900"/>
          </a:p>
        </p:txBody>
      </p:sp>
      <p:sp>
        <p:nvSpPr>
          <p:cNvPr id="76" name="Google Shape;76;p15"/>
          <p:cNvSpPr txBox="1"/>
          <p:nvPr/>
        </p:nvSpPr>
        <p:spPr>
          <a:xfrm>
            <a:off x="843850" y="4770100"/>
            <a:ext cx="3728100" cy="57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222222"/>
                </a:solidFill>
                <a:highlight>
                  <a:srgbClr val="FFFFFF"/>
                </a:highlight>
              </a:rPr>
              <a:t>https://www.engadget.com/2010/07/26/robot-arm-learns-to-flip-pancakes-can-never-know-the-joys-of-ta/</a:t>
            </a:r>
            <a:endParaRPr sz="600"/>
          </a:p>
        </p:txBody>
      </p:sp>
      <p:sp>
        <p:nvSpPr>
          <p:cNvPr id="77" name="Google Shape;77;p15"/>
          <p:cNvSpPr txBox="1"/>
          <p:nvPr/>
        </p:nvSpPr>
        <p:spPr>
          <a:xfrm>
            <a:off x="4572000" y="4770100"/>
            <a:ext cx="3629400" cy="42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222222"/>
                </a:solidFill>
                <a:highlight>
                  <a:srgbClr val="FFFFFF"/>
                </a:highlight>
              </a:rPr>
              <a:t>https://www.youtube.com/watch?v=R-xeNkPS4HM</a:t>
            </a:r>
            <a:endParaRPr sz="900"/>
          </a:p>
        </p:txBody>
      </p:sp>
      <p:sp>
        <p:nvSpPr>
          <p:cNvPr id="78" name="Google Shape;78;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SDMAY19-31 mpARM</a:t>
            </a:r>
            <a:endParaRPr b="1"/>
          </a:p>
        </p:txBody>
      </p:sp>
      <p:sp>
        <p:nvSpPr>
          <p:cNvPr id="317" name="Google Shape;317;p42"/>
          <p:cNvSpPr txBox="1"/>
          <p:nvPr>
            <p:ph type="title"/>
          </p:nvPr>
        </p:nvSpPr>
        <p:spPr>
          <a:xfrm>
            <a:off x="311700" y="2151950"/>
            <a:ext cx="8520600" cy="70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t>Questions?</a:t>
            </a:r>
            <a:endParaRPr sz="3600"/>
          </a:p>
        </p:txBody>
      </p:sp>
      <p:sp>
        <p:nvSpPr>
          <p:cNvPr id="318" name="Google Shape;318;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6"/>
          <p:cNvSpPr txBox="1"/>
          <p:nvPr>
            <p:ph type="title"/>
          </p:nvPr>
        </p:nvSpPr>
        <p:spPr>
          <a:xfrm>
            <a:off x="311700" y="39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Technical/Other Constraints/Considerations</a:t>
            </a:r>
            <a:endParaRPr b="1"/>
          </a:p>
        </p:txBody>
      </p:sp>
      <p:sp>
        <p:nvSpPr>
          <p:cNvPr id="84" name="Google Shape;84;p16"/>
          <p:cNvSpPr txBox="1"/>
          <p:nvPr>
            <p:ph idx="1" type="body"/>
          </p:nvPr>
        </p:nvSpPr>
        <p:spPr>
          <a:xfrm>
            <a:off x="311700" y="1152475"/>
            <a:ext cx="3723600" cy="225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000000"/>
                </a:solidFill>
              </a:rPr>
              <a:t>The team has considered… </a:t>
            </a:r>
            <a:endParaRPr sz="1400">
              <a:solidFill>
                <a:srgbClr val="000000"/>
              </a:solidFill>
            </a:endParaRPr>
          </a:p>
          <a:p>
            <a:pPr indent="-317500" lvl="0" marL="457200" rtl="0" algn="l">
              <a:lnSpc>
                <a:spcPct val="150000"/>
              </a:lnSpc>
              <a:spcBef>
                <a:spcPts val="1600"/>
              </a:spcBef>
              <a:spcAft>
                <a:spcPts val="0"/>
              </a:spcAft>
              <a:buSzPts val="1400"/>
              <a:buChar char="-"/>
            </a:pPr>
            <a:r>
              <a:rPr lang="en" sz="1400"/>
              <a:t>Construction Material</a:t>
            </a:r>
            <a:endParaRPr sz="1400"/>
          </a:p>
          <a:p>
            <a:pPr indent="-317500" lvl="0" marL="457200" rtl="0" algn="l">
              <a:lnSpc>
                <a:spcPct val="150000"/>
              </a:lnSpc>
              <a:spcBef>
                <a:spcPts val="0"/>
              </a:spcBef>
              <a:spcAft>
                <a:spcPts val="0"/>
              </a:spcAft>
              <a:buSzPts val="1400"/>
              <a:buChar char="-"/>
            </a:pPr>
            <a:r>
              <a:rPr lang="en" sz="1400"/>
              <a:t>Input/Output Communications </a:t>
            </a:r>
            <a:endParaRPr sz="1400"/>
          </a:p>
          <a:p>
            <a:pPr indent="-317500" lvl="0" marL="457200" rtl="0" algn="l">
              <a:lnSpc>
                <a:spcPct val="150000"/>
              </a:lnSpc>
              <a:spcBef>
                <a:spcPts val="0"/>
              </a:spcBef>
              <a:spcAft>
                <a:spcPts val="0"/>
              </a:spcAft>
              <a:buSzPts val="1400"/>
              <a:buChar char="-"/>
            </a:pPr>
            <a:r>
              <a:rPr lang="en" sz="1400"/>
              <a:t>Open Source</a:t>
            </a:r>
            <a:endParaRPr sz="1400"/>
          </a:p>
          <a:p>
            <a:pPr indent="-317500" lvl="0" marL="457200" rtl="0" algn="l">
              <a:lnSpc>
                <a:spcPct val="150000"/>
              </a:lnSpc>
              <a:spcBef>
                <a:spcPts val="0"/>
              </a:spcBef>
              <a:spcAft>
                <a:spcPts val="0"/>
              </a:spcAft>
              <a:buSzPts val="1400"/>
              <a:buChar char="-"/>
            </a:pPr>
            <a:r>
              <a:rPr lang="en" sz="1400"/>
              <a:t>Safety (Fire, Injury, Contamination) </a:t>
            </a:r>
            <a:endParaRPr sz="1400"/>
          </a:p>
          <a:p>
            <a:pPr indent="-317500" lvl="0" marL="457200" rtl="0" algn="l">
              <a:lnSpc>
                <a:spcPct val="150000"/>
              </a:lnSpc>
              <a:spcBef>
                <a:spcPts val="0"/>
              </a:spcBef>
              <a:spcAft>
                <a:spcPts val="0"/>
              </a:spcAft>
              <a:buSzPts val="1400"/>
              <a:buChar char="-"/>
            </a:pPr>
            <a:r>
              <a:rPr lang="en" sz="1400"/>
              <a:t>IEEE Standards </a:t>
            </a:r>
            <a:endParaRPr sz="1400"/>
          </a:p>
        </p:txBody>
      </p:sp>
      <p:pic>
        <p:nvPicPr>
          <p:cNvPr id="85" name="Google Shape;85;p16"/>
          <p:cNvPicPr preferRelativeResize="0"/>
          <p:nvPr/>
        </p:nvPicPr>
        <p:blipFill>
          <a:blip r:embed="rId3">
            <a:alphaModFix/>
          </a:blip>
          <a:stretch>
            <a:fillRect/>
          </a:stretch>
        </p:blipFill>
        <p:spPr>
          <a:xfrm>
            <a:off x="5494075" y="1073800"/>
            <a:ext cx="3034566" cy="3934650"/>
          </a:xfrm>
          <a:prstGeom prst="rect">
            <a:avLst/>
          </a:prstGeom>
          <a:noFill/>
          <a:ln>
            <a:noFill/>
          </a:ln>
        </p:spPr>
      </p:pic>
      <p:pic>
        <p:nvPicPr>
          <p:cNvPr id="86" name="Google Shape;86;p16"/>
          <p:cNvPicPr preferRelativeResize="0"/>
          <p:nvPr/>
        </p:nvPicPr>
        <p:blipFill>
          <a:blip r:embed="rId4">
            <a:alphaModFix/>
          </a:blip>
          <a:stretch>
            <a:fillRect/>
          </a:stretch>
        </p:blipFill>
        <p:spPr>
          <a:xfrm>
            <a:off x="997925" y="3240974"/>
            <a:ext cx="3137601" cy="1767475"/>
          </a:xfrm>
          <a:prstGeom prst="rect">
            <a:avLst/>
          </a:prstGeom>
          <a:noFill/>
          <a:ln>
            <a:noFill/>
          </a:ln>
        </p:spPr>
      </p:pic>
      <p:sp>
        <p:nvSpPr>
          <p:cNvPr id="87" name="Google Shape;87;p16"/>
          <p:cNvSpPr txBox="1"/>
          <p:nvPr/>
        </p:nvSpPr>
        <p:spPr>
          <a:xfrm>
            <a:off x="1062125" y="4949450"/>
            <a:ext cx="2832300" cy="11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https://newatlas.com/twendy-one-robot-elderly/14496/</a:t>
            </a:r>
            <a:endParaRPr sz="700"/>
          </a:p>
        </p:txBody>
      </p:sp>
      <p:sp>
        <p:nvSpPr>
          <p:cNvPr id="88" name="Google Shape;88;p16"/>
          <p:cNvSpPr txBox="1"/>
          <p:nvPr/>
        </p:nvSpPr>
        <p:spPr>
          <a:xfrm>
            <a:off x="5592400" y="4949450"/>
            <a:ext cx="3137700" cy="11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https://paleofuture.gizmodo.com/if-i-had-a-robot-1984-512627080</a:t>
            </a:r>
            <a:endParaRPr sz="700"/>
          </a:p>
        </p:txBody>
      </p:sp>
      <p:sp>
        <p:nvSpPr>
          <p:cNvPr id="89" name="Google Shape;89;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17"/>
          <p:cNvSpPr txBox="1"/>
          <p:nvPr>
            <p:ph type="title"/>
          </p:nvPr>
        </p:nvSpPr>
        <p:spPr>
          <a:xfrm>
            <a:off x="311700" y="39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Project Plan - Potential Risk &amp; Mitigation</a:t>
            </a:r>
            <a:endParaRPr b="1"/>
          </a:p>
        </p:txBody>
      </p:sp>
      <p:sp>
        <p:nvSpPr>
          <p:cNvPr id="95" name="Google Shape;95;p17"/>
          <p:cNvSpPr txBox="1"/>
          <p:nvPr>
            <p:ph idx="1" type="body"/>
          </p:nvPr>
        </p:nvSpPr>
        <p:spPr>
          <a:xfrm>
            <a:off x="234725" y="116530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	</a:t>
            </a:r>
            <a:endParaRPr/>
          </a:p>
        </p:txBody>
      </p:sp>
      <p:graphicFrame>
        <p:nvGraphicFramePr>
          <p:cNvPr id="96" name="Google Shape;96;p17"/>
          <p:cNvGraphicFramePr/>
          <p:nvPr/>
        </p:nvGraphicFramePr>
        <p:xfrm>
          <a:off x="952500" y="1055910"/>
          <a:ext cx="3000000" cy="3000000"/>
        </p:xfrm>
        <a:graphic>
          <a:graphicData uri="http://schemas.openxmlformats.org/drawingml/2006/table">
            <a:tbl>
              <a:tblPr>
                <a:noFill/>
                <a:tableStyleId>{C95BE551-0B11-46A7-8F48-06A9E6442562}</a:tableStyleId>
              </a:tblPr>
              <a:tblGrid>
                <a:gridCol w="3619500"/>
                <a:gridCol w="3619500"/>
              </a:tblGrid>
              <a:tr h="357500">
                <a:tc>
                  <a:txBody>
                    <a:bodyPr>
                      <a:noAutofit/>
                    </a:bodyPr>
                    <a:lstStyle/>
                    <a:p>
                      <a:pPr indent="0" lvl="0" marL="0" rtl="0" algn="ctr">
                        <a:spcBef>
                          <a:spcPts val="0"/>
                        </a:spcBef>
                        <a:spcAft>
                          <a:spcPts val="0"/>
                        </a:spcAft>
                        <a:buNone/>
                      </a:pPr>
                      <a:r>
                        <a:rPr b="1" lang="en"/>
                        <a:t>Potential Risk</a:t>
                      </a:r>
                      <a:endParaRPr b="1"/>
                    </a:p>
                  </a:txBody>
                  <a:tcPr marT="91425" marB="91425" marR="91425" marL="91425"/>
                </a:tc>
                <a:tc>
                  <a:txBody>
                    <a:bodyPr>
                      <a:noAutofit/>
                    </a:bodyPr>
                    <a:lstStyle/>
                    <a:p>
                      <a:pPr indent="0" lvl="0" marL="0" rtl="0" algn="ctr">
                        <a:spcBef>
                          <a:spcPts val="0"/>
                        </a:spcBef>
                        <a:spcAft>
                          <a:spcPts val="0"/>
                        </a:spcAft>
                        <a:buNone/>
                      </a:pPr>
                      <a:r>
                        <a:rPr b="1" lang="en"/>
                        <a:t>Mitigation</a:t>
                      </a:r>
                      <a:endParaRPr b="1"/>
                    </a:p>
                  </a:txBody>
                  <a:tcPr marT="91425" marB="91425" marR="91425" marL="91425"/>
                </a:tc>
              </a:tr>
              <a:tr h="548375">
                <a:tc>
                  <a:txBody>
                    <a:bodyPr>
                      <a:noAutofit/>
                    </a:bodyPr>
                    <a:lstStyle/>
                    <a:p>
                      <a:pPr indent="0" lvl="0" marL="0" rtl="0" algn="l">
                        <a:spcBef>
                          <a:spcPts val="0"/>
                        </a:spcBef>
                        <a:spcAft>
                          <a:spcPts val="0"/>
                        </a:spcAft>
                        <a:buNone/>
                      </a:pPr>
                      <a:r>
                        <a:rPr lang="en"/>
                        <a:t>Electric shock</a:t>
                      </a:r>
                      <a:endParaRPr/>
                    </a:p>
                  </a:txBody>
                  <a:tcPr marT="91425" marB="91425" marR="91425" marL="91425"/>
                </a:tc>
                <a:tc>
                  <a:txBody>
                    <a:bodyPr>
                      <a:noAutofit/>
                    </a:bodyPr>
                    <a:lstStyle/>
                    <a:p>
                      <a:pPr indent="0" lvl="0" marL="0" rtl="0" algn="l">
                        <a:spcBef>
                          <a:spcPts val="0"/>
                        </a:spcBef>
                        <a:spcAft>
                          <a:spcPts val="0"/>
                        </a:spcAft>
                        <a:buNone/>
                      </a:pPr>
                      <a:r>
                        <a:rPr lang="en"/>
                        <a:t>Using proper electrical insulation and wiring management.</a:t>
                      </a:r>
                      <a:endParaRPr/>
                    </a:p>
                  </a:txBody>
                  <a:tcPr marT="91425" marB="91425" marR="91425" marL="91425"/>
                </a:tc>
              </a:tr>
              <a:tr h="357500">
                <a:tc>
                  <a:txBody>
                    <a:bodyPr>
                      <a:noAutofit/>
                    </a:bodyPr>
                    <a:lstStyle/>
                    <a:p>
                      <a:pPr indent="0" lvl="0" marL="0" rtl="0" algn="l">
                        <a:spcBef>
                          <a:spcPts val="0"/>
                        </a:spcBef>
                        <a:spcAft>
                          <a:spcPts val="0"/>
                        </a:spcAft>
                        <a:buNone/>
                      </a:pPr>
                      <a:r>
                        <a:rPr lang="en"/>
                        <a:t>Malfunctions/Robotics safety </a:t>
                      </a:r>
                      <a:endParaRPr/>
                    </a:p>
                  </a:txBody>
                  <a:tcPr marT="91425" marB="91425" marR="91425" marL="91425"/>
                </a:tc>
                <a:tc>
                  <a:txBody>
                    <a:bodyPr>
                      <a:noAutofit/>
                    </a:bodyPr>
                    <a:lstStyle/>
                    <a:p>
                      <a:pPr indent="0" lvl="0" marL="0" rtl="0" algn="l">
                        <a:spcBef>
                          <a:spcPts val="0"/>
                        </a:spcBef>
                        <a:spcAft>
                          <a:spcPts val="0"/>
                        </a:spcAft>
                        <a:buNone/>
                      </a:pPr>
                      <a:r>
                        <a:rPr lang="en"/>
                        <a:t>Using two kill-switches.</a:t>
                      </a:r>
                      <a:endParaRPr/>
                    </a:p>
                  </a:txBody>
                  <a:tcPr marT="91425" marB="91425" marR="91425" marL="91425"/>
                </a:tc>
              </a:tr>
              <a:tr h="739275">
                <a:tc>
                  <a:txBody>
                    <a:bodyPr>
                      <a:noAutofit/>
                    </a:bodyPr>
                    <a:lstStyle/>
                    <a:p>
                      <a:pPr indent="0" lvl="0" marL="0" rtl="0" algn="l">
                        <a:spcBef>
                          <a:spcPts val="0"/>
                        </a:spcBef>
                        <a:spcAft>
                          <a:spcPts val="0"/>
                        </a:spcAft>
                        <a:buNone/>
                      </a:pPr>
                      <a:r>
                        <a:rPr lang="en"/>
                        <a:t>Fire</a:t>
                      </a:r>
                      <a:endParaRPr/>
                    </a:p>
                  </a:txBody>
                  <a:tcPr marT="91425" marB="91425" marR="91425" marL="91425"/>
                </a:tc>
                <a:tc>
                  <a:txBody>
                    <a:bodyPr>
                      <a:noAutofit/>
                    </a:bodyPr>
                    <a:lstStyle/>
                    <a:p>
                      <a:pPr indent="0" lvl="0" marL="0" rtl="0" algn="l">
                        <a:spcBef>
                          <a:spcPts val="0"/>
                        </a:spcBef>
                        <a:spcAft>
                          <a:spcPts val="0"/>
                        </a:spcAft>
                        <a:buNone/>
                      </a:pPr>
                      <a:r>
                        <a:rPr lang="en"/>
                        <a:t>Choice of plastics (ABS plastic for heat-contact parts) as well as electrical safety. </a:t>
                      </a:r>
                      <a:endParaRPr/>
                    </a:p>
                  </a:txBody>
                  <a:tcPr marT="91425" marB="91425" marR="91425" marL="91425"/>
                </a:tc>
              </a:tr>
              <a:tr h="360950">
                <a:tc>
                  <a:txBody>
                    <a:bodyPr>
                      <a:noAutofit/>
                    </a:bodyPr>
                    <a:lstStyle/>
                    <a:p>
                      <a:pPr indent="0" lvl="0" marL="0" rtl="0" algn="l">
                        <a:spcBef>
                          <a:spcPts val="0"/>
                        </a:spcBef>
                        <a:spcAft>
                          <a:spcPts val="0"/>
                        </a:spcAft>
                        <a:buNone/>
                      </a:pPr>
                      <a:r>
                        <a:rPr lang="en"/>
                        <a:t>3D printing failure</a:t>
                      </a:r>
                      <a:endParaRPr/>
                    </a:p>
                  </a:txBody>
                  <a:tcPr marT="91425" marB="91425" marR="91425" marL="91425"/>
                </a:tc>
                <a:tc>
                  <a:txBody>
                    <a:bodyPr>
                      <a:noAutofit/>
                    </a:bodyPr>
                    <a:lstStyle/>
                    <a:p>
                      <a:pPr indent="0" lvl="0" marL="0" rtl="0" algn="l">
                        <a:spcBef>
                          <a:spcPts val="0"/>
                        </a:spcBef>
                        <a:spcAft>
                          <a:spcPts val="0"/>
                        </a:spcAft>
                        <a:buNone/>
                      </a:pPr>
                      <a:r>
                        <a:rPr lang="en"/>
                        <a:t>Paying careful attention to printing settings, and allocating resources to allow for additional printing.</a:t>
                      </a:r>
                      <a:endParaRPr/>
                    </a:p>
                  </a:txBody>
                  <a:tcPr marT="91425" marB="91425" marR="91425" marL="91425"/>
                </a:tc>
              </a:tr>
              <a:tr h="360950">
                <a:tc>
                  <a:txBody>
                    <a:bodyPr>
                      <a:noAutofit/>
                    </a:bodyPr>
                    <a:lstStyle/>
                    <a:p>
                      <a:pPr indent="0" lvl="0" marL="0" rtl="0" algn="l">
                        <a:spcBef>
                          <a:spcPts val="0"/>
                        </a:spcBef>
                        <a:spcAft>
                          <a:spcPts val="0"/>
                        </a:spcAft>
                        <a:buNone/>
                      </a:pPr>
                      <a:r>
                        <a:rPr lang="en"/>
                        <a:t>Incompatible components</a:t>
                      </a:r>
                      <a:endParaRPr/>
                    </a:p>
                  </a:txBody>
                  <a:tcPr marT="91425" marB="91425" marR="91425" marL="91425"/>
                </a:tc>
                <a:tc>
                  <a:txBody>
                    <a:bodyPr>
                      <a:noAutofit/>
                    </a:bodyPr>
                    <a:lstStyle/>
                    <a:p>
                      <a:pPr indent="0" lvl="0" marL="0" rtl="0" algn="l">
                        <a:spcBef>
                          <a:spcPts val="0"/>
                        </a:spcBef>
                        <a:spcAft>
                          <a:spcPts val="0"/>
                        </a:spcAft>
                        <a:buNone/>
                      </a:pPr>
                      <a:r>
                        <a:rPr lang="en"/>
                        <a:t>Carefully reviewing every component before purchase.</a:t>
                      </a:r>
                      <a:endParaRPr/>
                    </a:p>
                  </a:txBody>
                  <a:tcPr marT="91425" marB="91425" marR="91425" marL="91425"/>
                </a:tc>
              </a:tr>
            </a:tbl>
          </a:graphicData>
        </a:graphic>
      </p:graphicFrame>
      <p:sp>
        <p:nvSpPr>
          <p:cNvPr id="97" name="Google Shape;97;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18"/>
          <p:cNvSpPr txBox="1"/>
          <p:nvPr>
            <p:ph type="title"/>
          </p:nvPr>
        </p:nvSpPr>
        <p:spPr>
          <a:xfrm>
            <a:off x="311700" y="39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System Design - Functional Decomposition</a:t>
            </a:r>
            <a:endParaRPr b="1"/>
          </a:p>
        </p:txBody>
      </p:sp>
      <p:sp>
        <p:nvSpPr>
          <p:cNvPr id="103" name="Google Shape;103;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High Level: Making Pancakes</a:t>
            </a:r>
            <a:endParaRPr>
              <a:solidFill>
                <a:srgbClr val="000000"/>
              </a:solidFill>
            </a:endParaRPr>
          </a:p>
          <a:p>
            <a:pPr indent="0" lvl="0" marL="0" rtl="0" algn="l">
              <a:spcBef>
                <a:spcPts val="1600"/>
              </a:spcBef>
              <a:spcAft>
                <a:spcPts val="0"/>
              </a:spcAft>
              <a:buNone/>
            </a:pPr>
            <a:r>
              <a:rPr lang="en">
                <a:solidFill>
                  <a:srgbClr val="000000"/>
                </a:solidFill>
              </a:rPr>
              <a:t>1. Place batter on griddle</a:t>
            </a:r>
            <a:endParaRPr>
              <a:solidFill>
                <a:srgbClr val="000000"/>
              </a:solidFill>
            </a:endParaRPr>
          </a:p>
          <a:p>
            <a:pPr indent="0" lvl="0" marL="0" rtl="0" algn="l">
              <a:spcBef>
                <a:spcPts val="0"/>
              </a:spcBef>
              <a:spcAft>
                <a:spcPts val="0"/>
              </a:spcAft>
              <a:buNone/>
            </a:pPr>
            <a:r>
              <a:rPr lang="en">
                <a:solidFill>
                  <a:srgbClr val="000000"/>
                </a:solidFill>
              </a:rPr>
              <a:t>2. Cook until camera detects adequate bubbles</a:t>
            </a:r>
            <a:endParaRPr>
              <a:solidFill>
                <a:srgbClr val="000000"/>
              </a:solidFill>
            </a:endParaRPr>
          </a:p>
          <a:p>
            <a:pPr indent="0" lvl="0" marL="0" rtl="0" algn="l">
              <a:spcBef>
                <a:spcPts val="0"/>
              </a:spcBef>
              <a:spcAft>
                <a:spcPts val="0"/>
              </a:spcAft>
              <a:buNone/>
            </a:pPr>
            <a:r>
              <a:rPr lang="en">
                <a:solidFill>
                  <a:srgbClr val="000000"/>
                </a:solidFill>
              </a:rPr>
              <a:t>3. Flip the pancake</a:t>
            </a:r>
            <a:endParaRPr>
              <a:solidFill>
                <a:srgbClr val="000000"/>
              </a:solidFill>
            </a:endParaRPr>
          </a:p>
          <a:p>
            <a:pPr indent="0" lvl="0" marL="0" rtl="0" algn="l">
              <a:spcBef>
                <a:spcPts val="0"/>
              </a:spcBef>
              <a:spcAft>
                <a:spcPts val="0"/>
              </a:spcAft>
              <a:buNone/>
            </a:pPr>
            <a:r>
              <a:rPr lang="en">
                <a:solidFill>
                  <a:srgbClr val="000000"/>
                </a:solidFill>
              </a:rPr>
              <a:t>4. Cook for a predetermined amount of time</a:t>
            </a:r>
            <a:endParaRPr>
              <a:solidFill>
                <a:srgbClr val="000000"/>
              </a:solidFill>
            </a:endParaRPr>
          </a:p>
          <a:p>
            <a:pPr indent="0" lvl="0" marL="0" rtl="0" algn="l">
              <a:spcBef>
                <a:spcPts val="0"/>
              </a:spcBef>
              <a:spcAft>
                <a:spcPts val="0"/>
              </a:spcAft>
              <a:buNone/>
            </a:pPr>
            <a:r>
              <a:rPr lang="en">
                <a:solidFill>
                  <a:srgbClr val="000000"/>
                </a:solidFill>
              </a:rPr>
              <a:t>5. Remove pancake from griddle to plate</a:t>
            </a:r>
            <a:endParaRPr>
              <a:solidFill>
                <a:srgbClr val="000000"/>
              </a:solidFill>
            </a:endParaRPr>
          </a:p>
          <a:p>
            <a:pPr indent="0" lvl="0" marL="0" rtl="0" algn="l">
              <a:spcBef>
                <a:spcPts val="0"/>
              </a:spcBef>
              <a:spcAft>
                <a:spcPts val="0"/>
              </a:spcAft>
              <a:buNone/>
            </a:pPr>
            <a:r>
              <a:rPr lang="en">
                <a:solidFill>
                  <a:srgbClr val="000000"/>
                </a:solidFill>
              </a:rPr>
              <a:t>6. Repeat</a:t>
            </a:r>
            <a:endParaRPr>
              <a:solidFill>
                <a:srgbClr val="000000"/>
              </a:solidFill>
            </a:endParaRPr>
          </a:p>
        </p:txBody>
      </p:sp>
      <p:pic>
        <p:nvPicPr>
          <p:cNvPr id="104" name="Google Shape;104;p18"/>
          <p:cNvPicPr preferRelativeResize="0"/>
          <p:nvPr/>
        </p:nvPicPr>
        <p:blipFill rotWithShape="1">
          <a:blip r:embed="rId3">
            <a:alphaModFix/>
          </a:blip>
          <a:srcRect b="4987" l="11083" r="22147" t="4489"/>
          <a:stretch/>
        </p:blipFill>
        <p:spPr>
          <a:xfrm>
            <a:off x="5369100" y="1399600"/>
            <a:ext cx="3642779" cy="2778001"/>
          </a:xfrm>
          <a:prstGeom prst="rect">
            <a:avLst/>
          </a:prstGeom>
          <a:noFill/>
          <a:ln>
            <a:noFill/>
          </a:ln>
        </p:spPr>
      </p:pic>
      <p:sp>
        <p:nvSpPr>
          <p:cNvPr id="105" name="Google Shape;105;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06" name="Google Shape;106;p18"/>
          <p:cNvPicPr preferRelativeResize="0"/>
          <p:nvPr/>
        </p:nvPicPr>
        <p:blipFill>
          <a:blip r:embed="rId4">
            <a:alphaModFix/>
          </a:blip>
          <a:stretch>
            <a:fillRect/>
          </a:stretch>
        </p:blipFill>
        <p:spPr>
          <a:xfrm rot="-5400000">
            <a:off x="2542837" y="2235838"/>
            <a:ext cx="1619825" cy="37895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19"/>
          <p:cNvSpPr txBox="1"/>
          <p:nvPr>
            <p:ph type="ctrTitle"/>
          </p:nvPr>
        </p:nvSpPr>
        <p:spPr>
          <a:xfrm>
            <a:off x="311700" y="125825"/>
            <a:ext cx="8520600" cy="73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rgbClr val="000000"/>
                </a:solidFill>
              </a:rPr>
              <a:t>Programming</a:t>
            </a:r>
            <a:r>
              <a:rPr lang="en" sz="3000">
                <a:solidFill>
                  <a:srgbClr val="000000"/>
                </a:solidFill>
              </a:rPr>
              <a:t> </a:t>
            </a:r>
            <a:r>
              <a:rPr lang="en" sz="2800">
                <a:solidFill>
                  <a:srgbClr val="000000"/>
                </a:solidFill>
              </a:rPr>
              <a:t>Requirements</a:t>
            </a:r>
            <a:endParaRPr sz="3000">
              <a:solidFill>
                <a:srgbClr val="000000"/>
              </a:solidFill>
            </a:endParaRPr>
          </a:p>
        </p:txBody>
      </p:sp>
      <p:sp>
        <p:nvSpPr>
          <p:cNvPr id="112" name="Google Shape;112;p19"/>
          <p:cNvSpPr txBox="1"/>
          <p:nvPr>
            <p:ph idx="1" type="subTitle"/>
          </p:nvPr>
        </p:nvSpPr>
        <p:spPr>
          <a:xfrm>
            <a:off x="311700" y="857225"/>
            <a:ext cx="8520600" cy="14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0000"/>
                </a:solidFill>
              </a:rPr>
              <a:t>Functional Requirements:</a:t>
            </a:r>
            <a:endParaRPr sz="1800">
              <a:solidFill>
                <a:srgbClr val="000000"/>
              </a:solidFill>
            </a:endParaRPr>
          </a:p>
          <a:p>
            <a:pPr indent="-342900" lvl="0" marL="914400" rtl="0" algn="l">
              <a:spcBef>
                <a:spcPts val="0"/>
              </a:spcBef>
              <a:spcAft>
                <a:spcPts val="0"/>
              </a:spcAft>
              <a:buClr>
                <a:srgbClr val="000000"/>
              </a:buClr>
              <a:buSzPts val="1800"/>
              <a:buChar char="●"/>
            </a:pPr>
            <a:r>
              <a:rPr lang="en" sz="1800">
                <a:solidFill>
                  <a:srgbClr val="000000"/>
                </a:solidFill>
              </a:rPr>
              <a:t>A computer vision program</a:t>
            </a:r>
            <a:endParaRPr sz="1800">
              <a:solidFill>
                <a:srgbClr val="000000"/>
              </a:solidFill>
            </a:endParaRPr>
          </a:p>
          <a:p>
            <a:pPr indent="-342900" lvl="1" marL="1371600" rtl="0" algn="l">
              <a:spcBef>
                <a:spcPts val="0"/>
              </a:spcBef>
              <a:spcAft>
                <a:spcPts val="0"/>
              </a:spcAft>
              <a:buClr>
                <a:srgbClr val="000000"/>
              </a:buClr>
              <a:buSzPts val="1800"/>
              <a:buChar char="○"/>
            </a:pPr>
            <a:r>
              <a:rPr lang="en" sz="1800">
                <a:solidFill>
                  <a:srgbClr val="000000"/>
                </a:solidFill>
              </a:rPr>
              <a:t>Can be ran multiple ways</a:t>
            </a:r>
            <a:endParaRPr sz="1800">
              <a:solidFill>
                <a:srgbClr val="000000"/>
              </a:solidFill>
            </a:endParaRPr>
          </a:p>
          <a:p>
            <a:pPr indent="-342900" lvl="1" marL="1371600" rtl="0" algn="l">
              <a:spcBef>
                <a:spcPts val="0"/>
              </a:spcBef>
              <a:spcAft>
                <a:spcPts val="0"/>
              </a:spcAft>
              <a:buClr>
                <a:schemeClr val="dk1"/>
              </a:buClr>
              <a:buSzPts val="1800"/>
              <a:buChar char="○"/>
            </a:pPr>
            <a:r>
              <a:rPr lang="en" sz="1800">
                <a:solidFill>
                  <a:schemeClr val="dk1"/>
                </a:solidFill>
              </a:rPr>
              <a:t>Real-time bubble detection</a:t>
            </a:r>
            <a:endParaRPr sz="1800">
              <a:solidFill>
                <a:srgbClr val="000000"/>
              </a:solidFill>
            </a:endParaRPr>
          </a:p>
          <a:p>
            <a:pPr indent="-342900" lvl="1" marL="1371600" rtl="0" algn="l">
              <a:spcBef>
                <a:spcPts val="0"/>
              </a:spcBef>
              <a:spcAft>
                <a:spcPts val="0"/>
              </a:spcAft>
              <a:buClr>
                <a:srgbClr val="000000"/>
              </a:buClr>
              <a:buSzPts val="1800"/>
              <a:buChar char="○"/>
            </a:pPr>
            <a:r>
              <a:rPr lang="en" sz="1800">
                <a:solidFill>
                  <a:srgbClr val="000000"/>
                </a:solidFill>
              </a:rPr>
              <a:t>Outputs serial output</a:t>
            </a:r>
            <a:endParaRPr sz="1800">
              <a:solidFill>
                <a:srgbClr val="000000"/>
              </a:solidFill>
            </a:endParaRPr>
          </a:p>
          <a:p>
            <a:pPr indent="0" lvl="0" marL="1371600" rtl="0" algn="l">
              <a:spcBef>
                <a:spcPts val="0"/>
              </a:spcBef>
              <a:spcAft>
                <a:spcPts val="0"/>
              </a:spcAft>
              <a:buNone/>
            </a:pPr>
            <a:r>
              <a:t/>
            </a:r>
            <a:endParaRPr sz="1800">
              <a:solidFill>
                <a:srgbClr val="000000"/>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rgbClr val="000000"/>
              </a:solidFill>
            </a:endParaRPr>
          </a:p>
        </p:txBody>
      </p:sp>
      <p:sp>
        <p:nvSpPr>
          <p:cNvPr id="113" name="Google Shape;113;p19"/>
          <p:cNvSpPr txBox="1"/>
          <p:nvPr/>
        </p:nvSpPr>
        <p:spPr>
          <a:xfrm>
            <a:off x="311700" y="2249100"/>
            <a:ext cx="8520600" cy="612900"/>
          </a:xfrm>
          <a:prstGeom prst="rect">
            <a:avLst/>
          </a:prstGeom>
          <a:noFill/>
          <a:ln>
            <a:noFill/>
          </a:ln>
        </p:spPr>
        <p:txBody>
          <a:bodyPr anchorCtr="0" anchor="t" bIns="91425" lIns="91425" spcFirstLastPara="1" rIns="91425" wrap="square" tIns="91425">
            <a:noAutofit/>
          </a:bodyPr>
          <a:lstStyle/>
          <a:p>
            <a:pPr indent="-342900" lvl="0" marL="914400" rtl="0" algn="l">
              <a:spcBef>
                <a:spcPts val="0"/>
              </a:spcBef>
              <a:spcAft>
                <a:spcPts val="0"/>
              </a:spcAft>
              <a:buClr>
                <a:schemeClr val="dk1"/>
              </a:buClr>
              <a:buSzPts val="1800"/>
              <a:buChar char="●"/>
            </a:pPr>
            <a:r>
              <a:rPr lang="en" sz="1800">
                <a:solidFill>
                  <a:schemeClr val="dk1"/>
                </a:solidFill>
              </a:rPr>
              <a:t>An Arduino program </a:t>
            </a:r>
            <a:endParaRPr sz="1800">
              <a:solidFill>
                <a:schemeClr val="dk1"/>
              </a:solidFill>
            </a:endParaRPr>
          </a:p>
          <a:p>
            <a:pPr indent="-342900" lvl="1" marL="1371600" rtl="0" algn="l">
              <a:spcBef>
                <a:spcPts val="0"/>
              </a:spcBef>
              <a:spcAft>
                <a:spcPts val="0"/>
              </a:spcAft>
              <a:buClr>
                <a:schemeClr val="dk1"/>
              </a:buClr>
              <a:buSzPts val="1800"/>
              <a:buChar char="○"/>
            </a:pPr>
            <a:r>
              <a:rPr lang="en" sz="1800">
                <a:solidFill>
                  <a:schemeClr val="dk1"/>
                </a:solidFill>
              </a:rPr>
              <a:t>Receive serial input and output electrical signals</a:t>
            </a:r>
            <a:endParaRPr/>
          </a:p>
        </p:txBody>
      </p:sp>
      <p:sp>
        <p:nvSpPr>
          <p:cNvPr id="114" name="Google Shape;114;p19"/>
          <p:cNvSpPr txBox="1"/>
          <p:nvPr>
            <p:ph idx="1" type="subTitle"/>
          </p:nvPr>
        </p:nvSpPr>
        <p:spPr>
          <a:xfrm>
            <a:off x="311700" y="3132150"/>
            <a:ext cx="7984800" cy="157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Non-</a:t>
            </a:r>
            <a:r>
              <a:rPr lang="en" sz="1800">
                <a:solidFill>
                  <a:schemeClr val="dk1"/>
                </a:solidFill>
              </a:rPr>
              <a:t>Functional Requirements:</a:t>
            </a:r>
            <a:endParaRPr sz="1800">
              <a:solidFill>
                <a:srgbClr val="000000"/>
              </a:solidFill>
            </a:endParaRPr>
          </a:p>
          <a:p>
            <a:pPr indent="-342900" lvl="0" marL="914400" marR="0" rtl="0" algn="l">
              <a:lnSpc>
                <a:spcPct val="100000"/>
              </a:lnSpc>
              <a:spcBef>
                <a:spcPts val="0"/>
              </a:spcBef>
              <a:spcAft>
                <a:spcPts val="0"/>
              </a:spcAft>
              <a:buClr>
                <a:srgbClr val="000000"/>
              </a:buClr>
              <a:buSzPts val="1800"/>
              <a:buFont typeface="Arial"/>
              <a:buChar char="●"/>
            </a:pPr>
            <a:r>
              <a:rPr lang="en" sz="1800">
                <a:solidFill>
                  <a:srgbClr val="000000"/>
                </a:solidFill>
              </a:rPr>
              <a:t>The robot to move smoothly</a:t>
            </a:r>
            <a:endParaRPr sz="1800">
              <a:solidFill>
                <a:srgbClr val="000000"/>
              </a:solidFill>
            </a:endParaRPr>
          </a:p>
          <a:p>
            <a:pPr indent="-342900" lvl="0" marL="914400" marR="0" rtl="0" algn="l">
              <a:lnSpc>
                <a:spcPct val="100000"/>
              </a:lnSpc>
              <a:spcBef>
                <a:spcPts val="0"/>
              </a:spcBef>
              <a:spcAft>
                <a:spcPts val="0"/>
              </a:spcAft>
              <a:buClr>
                <a:srgbClr val="000000"/>
              </a:buClr>
              <a:buSzPts val="1800"/>
              <a:buChar char="●"/>
            </a:pPr>
            <a:r>
              <a:rPr lang="en" sz="1800">
                <a:solidFill>
                  <a:srgbClr val="000000"/>
                </a:solidFill>
              </a:rPr>
              <a:t>Accurately pick up the pancake by seeking its center</a:t>
            </a:r>
            <a:endParaRPr sz="1800">
              <a:solidFill>
                <a:srgbClr val="000000"/>
              </a:solidFill>
            </a:endParaRPr>
          </a:p>
          <a:p>
            <a:pPr indent="-342900" lvl="0" marL="914400" rtl="0" algn="l">
              <a:spcBef>
                <a:spcPts val="0"/>
              </a:spcBef>
              <a:spcAft>
                <a:spcPts val="0"/>
              </a:spcAft>
              <a:buClr>
                <a:schemeClr val="dk1"/>
              </a:buClr>
              <a:buSzPts val="1800"/>
              <a:buChar char="●"/>
            </a:pPr>
            <a:r>
              <a:rPr lang="en" sz="1800">
                <a:solidFill>
                  <a:schemeClr val="dk1"/>
                </a:solidFill>
              </a:rPr>
              <a:t>A smooth transition between motions</a:t>
            </a:r>
            <a:endParaRPr sz="1800">
              <a:solidFill>
                <a:schemeClr val="dk1"/>
              </a:solidFill>
            </a:endParaRPr>
          </a:p>
          <a:p>
            <a:pPr indent="-342900" lvl="0" marL="914400" rtl="0" algn="l">
              <a:spcBef>
                <a:spcPts val="0"/>
              </a:spcBef>
              <a:spcAft>
                <a:spcPts val="0"/>
              </a:spcAft>
              <a:buClr>
                <a:schemeClr val="dk1"/>
              </a:buClr>
              <a:buSzPts val="1800"/>
              <a:buChar char="●"/>
            </a:pPr>
            <a:r>
              <a:rPr lang="en" sz="1800">
                <a:solidFill>
                  <a:schemeClr val="dk1"/>
                </a:solidFill>
              </a:rPr>
              <a:t>A resting position that the arm returns to after completing its task.</a:t>
            </a:r>
            <a:endParaRPr sz="1800">
              <a:solidFill>
                <a:srgbClr val="000000"/>
              </a:solidFill>
            </a:endParaRPr>
          </a:p>
          <a:p>
            <a:pPr indent="0" lvl="0" marL="0" marR="0" rtl="0" algn="l">
              <a:lnSpc>
                <a:spcPct val="100000"/>
              </a:lnSpc>
              <a:spcBef>
                <a:spcPts val="0"/>
              </a:spcBef>
              <a:spcAft>
                <a:spcPts val="0"/>
              </a:spcAft>
              <a:buNone/>
            </a:pPr>
            <a:r>
              <a:t/>
            </a:r>
            <a:endParaRPr sz="1800">
              <a:solidFill>
                <a:srgbClr val="000000"/>
              </a:solidFill>
            </a:endParaRPr>
          </a:p>
          <a:p>
            <a:pPr indent="0" lvl="0" marL="1371600" rtl="0" algn="l">
              <a:spcBef>
                <a:spcPts val="0"/>
              </a:spcBef>
              <a:spcAft>
                <a:spcPts val="0"/>
              </a:spcAft>
              <a:buNone/>
            </a:pPr>
            <a:r>
              <a:t/>
            </a:r>
            <a:endParaRPr sz="1800">
              <a:solidFill>
                <a:srgbClr val="000000"/>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rgbClr val="000000"/>
              </a:solidFill>
            </a:endParaRPr>
          </a:p>
        </p:txBody>
      </p:sp>
      <p:sp>
        <p:nvSpPr>
          <p:cNvPr id="115" name="Google Shape;115;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1000"/>
                                        <p:tgtEl>
                                          <p:spTgt spid="1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20"/>
          <p:cNvSpPr txBox="1"/>
          <p:nvPr>
            <p:ph type="ctrTitle"/>
          </p:nvPr>
        </p:nvSpPr>
        <p:spPr>
          <a:xfrm>
            <a:off x="311700" y="125825"/>
            <a:ext cx="8520600" cy="73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Programming</a:t>
            </a:r>
            <a:r>
              <a:rPr lang="en" sz="3000">
                <a:solidFill>
                  <a:srgbClr val="000000"/>
                </a:solidFill>
              </a:rPr>
              <a:t> </a:t>
            </a:r>
            <a:r>
              <a:rPr lang="en" sz="2800">
                <a:solidFill>
                  <a:srgbClr val="000000"/>
                </a:solidFill>
              </a:rPr>
              <a:t>Design</a:t>
            </a:r>
            <a:endParaRPr sz="3000">
              <a:solidFill>
                <a:srgbClr val="000000"/>
              </a:solidFill>
            </a:endParaRPr>
          </a:p>
        </p:txBody>
      </p:sp>
      <p:sp>
        <p:nvSpPr>
          <p:cNvPr id="121" name="Google Shape;121;p20"/>
          <p:cNvSpPr txBox="1"/>
          <p:nvPr>
            <p:ph idx="1" type="subTitle"/>
          </p:nvPr>
        </p:nvSpPr>
        <p:spPr>
          <a:xfrm>
            <a:off x="311700" y="857225"/>
            <a:ext cx="8520600" cy="19830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600">
                <a:solidFill>
                  <a:srgbClr val="000000"/>
                </a:solidFill>
              </a:rPr>
              <a:t>Ideal Environment</a:t>
            </a:r>
            <a:endParaRPr sz="1600">
              <a:solidFill>
                <a:srgbClr val="000000"/>
              </a:solidFill>
            </a:endParaRPr>
          </a:p>
          <a:p>
            <a:pPr indent="-330200" lvl="0" marL="457200" rtl="0" algn="l">
              <a:lnSpc>
                <a:spcPct val="115000"/>
              </a:lnSpc>
              <a:spcBef>
                <a:spcPts val="0"/>
              </a:spcBef>
              <a:spcAft>
                <a:spcPts val="0"/>
              </a:spcAft>
              <a:buClr>
                <a:srgbClr val="000000"/>
              </a:buClr>
              <a:buSzPts val="1600"/>
              <a:buChar char="●"/>
            </a:pPr>
            <a:r>
              <a:rPr lang="en" sz="1600">
                <a:solidFill>
                  <a:schemeClr val="dk1"/>
                </a:solidFill>
              </a:rPr>
              <a:t>Constant Pancake Size</a:t>
            </a:r>
            <a:endParaRPr sz="1600">
              <a:solidFill>
                <a:schemeClr val="dk1"/>
              </a:solidFill>
            </a:endParaRPr>
          </a:p>
          <a:p>
            <a:pPr indent="-330200" lvl="0" marL="457200" rtl="0" algn="l">
              <a:lnSpc>
                <a:spcPct val="115000"/>
              </a:lnSpc>
              <a:spcBef>
                <a:spcPts val="0"/>
              </a:spcBef>
              <a:spcAft>
                <a:spcPts val="0"/>
              </a:spcAft>
              <a:buClr>
                <a:srgbClr val="000000"/>
              </a:buClr>
              <a:buSzPts val="1600"/>
              <a:buChar char="●"/>
            </a:pPr>
            <a:r>
              <a:rPr lang="en" sz="1600">
                <a:solidFill>
                  <a:schemeClr val="dk1"/>
                </a:solidFill>
              </a:rPr>
              <a:t>Constant Lighting </a:t>
            </a:r>
            <a:endParaRPr sz="1600">
              <a:solidFill>
                <a:schemeClr val="dk1"/>
              </a:solidFill>
            </a:endParaRPr>
          </a:p>
          <a:p>
            <a:pPr indent="-330200" lvl="0" marL="457200" rtl="0" algn="l">
              <a:lnSpc>
                <a:spcPct val="115000"/>
              </a:lnSpc>
              <a:spcBef>
                <a:spcPts val="0"/>
              </a:spcBef>
              <a:spcAft>
                <a:spcPts val="0"/>
              </a:spcAft>
              <a:buClr>
                <a:srgbClr val="000000"/>
              </a:buClr>
              <a:buSzPts val="1600"/>
              <a:buChar char="●"/>
            </a:pPr>
            <a:r>
              <a:rPr lang="en" sz="1600">
                <a:solidFill>
                  <a:schemeClr val="dk1"/>
                </a:solidFill>
              </a:rPr>
              <a:t>Set Camera Distance</a:t>
            </a:r>
            <a:endParaRPr sz="1600">
              <a:solidFill>
                <a:schemeClr val="dk1"/>
              </a:solidFill>
            </a:endParaRPr>
          </a:p>
          <a:p>
            <a:pPr indent="-330200" lvl="0" marL="457200" rtl="0" algn="l">
              <a:lnSpc>
                <a:spcPct val="115000"/>
              </a:lnSpc>
              <a:spcBef>
                <a:spcPts val="0"/>
              </a:spcBef>
              <a:spcAft>
                <a:spcPts val="0"/>
              </a:spcAft>
              <a:buClr>
                <a:srgbClr val="000000"/>
              </a:buClr>
              <a:buSzPts val="1600"/>
              <a:buChar char="●"/>
            </a:pPr>
            <a:r>
              <a:rPr lang="en" sz="1600">
                <a:solidFill>
                  <a:schemeClr val="dk1"/>
                </a:solidFill>
              </a:rPr>
              <a:t>Perpendicular Camera Angle</a:t>
            </a:r>
            <a:endParaRPr sz="1600">
              <a:solidFill>
                <a:schemeClr val="dk1"/>
              </a:solidFill>
            </a:endParaRPr>
          </a:p>
          <a:p>
            <a:pPr indent="-330200" lvl="0" marL="457200" rtl="0" algn="l">
              <a:lnSpc>
                <a:spcPct val="115000"/>
              </a:lnSpc>
              <a:spcBef>
                <a:spcPts val="0"/>
              </a:spcBef>
              <a:spcAft>
                <a:spcPts val="0"/>
              </a:spcAft>
              <a:buClr>
                <a:srgbClr val="000000"/>
              </a:buClr>
              <a:buSzPts val="1600"/>
              <a:buChar char="●"/>
            </a:pPr>
            <a:r>
              <a:rPr lang="en" sz="1600">
                <a:solidFill>
                  <a:schemeClr val="dk1"/>
                </a:solidFill>
              </a:rPr>
              <a:t>High Camera Definition</a:t>
            </a:r>
            <a:endParaRPr sz="1600">
              <a:solidFill>
                <a:srgbClr val="000000"/>
              </a:solidFill>
            </a:endParaRPr>
          </a:p>
        </p:txBody>
      </p:sp>
      <p:pic>
        <p:nvPicPr>
          <p:cNvPr id="122" name="Google Shape;122;p20"/>
          <p:cNvPicPr preferRelativeResize="0"/>
          <p:nvPr/>
        </p:nvPicPr>
        <p:blipFill>
          <a:blip r:embed="rId3">
            <a:alphaModFix/>
          </a:blip>
          <a:stretch>
            <a:fillRect/>
          </a:stretch>
        </p:blipFill>
        <p:spPr>
          <a:xfrm>
            <a:off x="1265000" y="2986225"/>
            <a:ext cx="693475" cy="693475"/>
          </a:xfrm>
          <a:prstGeom prst="rect">
            <a:avLst/>
          </a:prstGeom>
          <a:noFill/>
          <a:ln>
            <a:noFill/>
          </a:ln>
        </p:spPr>
      </p:pic>
      <p:pic>
        <p:nvPicPr>
          <p:cNvPr id="123" name="Google Shape;123;p20"/>
          <p:cNvPicPr preferRelativeResize="0"/>
          <p:nvPr/>
        </p:nvPicPr>
        <p:blipFill rotWithShape="1">
          <a:blip r:embed="rId4">
            <a:alphaModFix/>
          </a:blip>
          <a:srcRect b="14104" l="0" r="0" t="0"/>
          <a:stretch/>
        </p:blipFill>
        <p:spPr>
          <a:xfrm>
            <a:off x="3026450" y="2986213"/>
            <a:ext cx="1545550" cy="1034925"/>
          </a:xfrm>
          <a:prstGeom prst="rect">
            <a:avLst/>
          </a:prstGeom>
          <a:noFill/>
          <a:ln>
            <a:noFill/>
          </a:ln>
        </p:spPr>
      </p:pic>
      <p:pic>
        <p:nvPicPr>
          <p:cNvPr id="124" name="Google Shape;124;p20"/>
          <p:cNvPicPr preferRelativeResize="0"/>
          <p:nvPr/>
        </p:nvPicPr>
        <p:blipFill>
          <a:blip r:embed="rId5">
            <a:alphaModFix/>
          </a:blip>
          <a:stretch>
            <a:fillRect/>
          </a:stretch>
        </p:blipFill>
        <p:spPr>
          <a:xfrm>
            <a:off x="511075" y="3825600"/>
            <a:ext cx="2085750" cy="1202775"/>
          </a:xfrm>
          <a:prstGeom prst="rect">
            <a:avLst/>
          </a:prstGeom>
          <a:noFill/>
          <a:ln>
            <a:noFill/>
          </a:ln>
        </p:spPr>
      </p:pic>
      <p:pic>
        <p:nvPicPr>
          <p:cNvPr id="125" name="Google Shape;125;p20"/>
          <p:cNvPicPr preferRelativeResize="0"/>
          <p:nvPr/>
        </p:nvPicPr>
        <p:blipFill>
          <a:blip r:embed="rId6">
            <a:alphaModFix/>
          </a:blip>
          <a:stretch>
            <a:fillRect/>
          </a:stretch>
        </p:blipFill>
        <p:spPr>
          <a:xfrm>
            <a:off x="5253325" y="3047375"/>
            <a:ext cx="1192025" cy="571175"/>
          </a:xfrm>
          <a:prstGeom prst="rect">
            <a:avLst/>
          </a:prstGeom>
          <a:noFill/>
          <a:ln>
            <a:noFill/>
          </a:ln>
        </p:spPr>
      </p:pic>
      <p:pic>
        <p:nvPicPr>
          <p:cNvPr id="126" name="Google Shape;126;p20"/>
          <p:cNvPicPr preferRelativeResize="0"/>
          <p:nvPr/>
        </p:nvPicPr>
        <p:blipFill rotWithShape="1">
          <a:blip r:embed="rId7">
            <a:alphaModFix/>
          </a:blip>
          <a:srcRect b="0" l="21012" r="16358" t="0"/>
          <a:stretch/>
        </p:blipFill>
        <p:spPr>
          <a:xfrm>
            <a:off x="7256550" y="3047375"/>
            <a:ext cx="1358851" cy="1706575"/>
          </a:xfrm>
          <a:prstGeom prst="rect">
            <a:avLst/>
          </a:prstGeom>
          <a:noFill/>
          <a:ln>
            <a:noFill/>
          </a:ln>
        </p:spPr>
      </p:pic>
      <p:cxnSp>
        <p:nvCxnSpPr>
          <p:cNvPr id="127" name="Google Shape;127;p20"/>
          <p:cNvCxnSpPr>
            <a:stCxn id="122" idx="3"/>
          </p:cNvCxnSpPr>
          <p:nvPr/>
        </p:nvCxnSpPr>
        <p:spPr>
          <a:xfrm>
            <a:off x="1958475" y="3332962"/>
            <a:ext cx="1158300" cy="11700"/>
          </a:xfrm>
          <a:prstGeom prst="straightConnector1">
            <a:avLst/>
          </a:prstGeom>
          <a:noFill/>
          <a:ln cap="flat" cmpd="sng" w="19050">
            <a:solidFill>
              <a:srgbClr val="000000"/>
            </a:solidFill>
            <a:prstDash val="solid"/>
            <a:round/>
            <a:headEnd len="med" w="med" type="none"/>
            <a:tailEnd len="med" w="med" type="triangle"/>
          </a:ln>
        </p:spPr>
      </p:cxnSp>
      <p:cxnSp>
        <p:nvCxnSpPr>
          <p:cNvPr id="128" name="Google Shape;128;p20"/>
          <p:cNvCxnSpPr>
            <a:endCxn id="125" idx="1"/>
          </p:cNvCxnSpPr>
          <p:nvPr/>
        </p:nvCxnSpPr>
        <p:spPr>
          <a:xfrm>
            <a:off x="4442125" y="3330263"/>
            <a:ext cx="811200" cy="2700"/>
          </a:xfrm>
          <a:prstGeom prst="straightConnector1">
            <a:avLst/>
          </a:prstGeom>
          <a:noFill/>
          <a:ln cap="flat" cmpd="sng" w="19050">
            <a:solidFill>
              <a:srgbClr val="000000"/>
            </a:solidFill>
            <a:prstDash val="solid"/>
            <a:round/>
            <a:headEnd len="med" w="med" type="none"/>
            <a:tailEnd len="med" w="med" type="triangle"/>
          </a:ln>
        </p:spPr>
      </p:cxnSp>
      <p:cxnSp>
        <p:nvCxnSpPr>
          <p:cNvPr id="129" name="Google Shape;129;p20"/>
          <p:cNvCxnSpPr/>
          <p:nvPr/>
        </p:nvCxnSpPr>
        <p:spPr>
          <a:xfrm>
            <a:off x="6445350" y="3330263"/>
            <a:ext cx="811200" cy="2700"/>
          </a:xfrm>
          <a:prstGeom prst="straightConnector1">
            <a:avLst/>
          </a:prstGeom>
          <a:noFill/>
          <a:ln cap="flat" cmpd="sng" w="19050">
            <a:solidFill>
              <a:srgbClr val="000000"/>
            </a:solidFill>
            <a:prstDash val="solid"/>
            <a:round/>
            <a:headEnd len="med" w="med" type="none"/>
            <a:tailEnd len="med" w="med" type="triangle"/>
          </a:ln>
        </p:spPr>
      </p:cxnSp>
      <p:sp>
        <p:nvSpPr>
          <p:cNvPr id="130" name="Google Shape;130;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par>
                                <p:cTn fill="hold" nodeType="with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000"/>
                                        <p:tgtEl>
                                          <p:spTgt spid="1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000"/>
                                        <p:tgtEl>
                                          <p:spTgt spid="127"/>
                                        </p:tgtEl>
                                      </p:cBhvr>
                                    </p:animEffect>
                                  </p:childTnLst>
                                </p:cTn>
                              </p:par>
                              <p:par>
                                <p:cTn fill="hold" nodeType="with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par>
                                <p:cTn fill="hold" nodeType="with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000"/>
                                        <p:tgtEl>
                                          <p:spTgt spid="1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par>
                                <p:cTn fill="hold" nodeType="with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1"/>
          <p:cNvSpPr txBox="1"/>
          <p:nvPr>
            <p:ph type="ctrTitle"/>
          </p:nvPr>
        </p:nvSpPr>
        <p:spPr>
          <a:xfrm>
            <a:off x="311700" y="125825"/>
            <a:ext cx="8520600" cy="73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Programming </a:t>
            </a:r>
            <a:r>
              <a:rPr lang="en" sz="2800">
                <a:solidFill>
                  <a:srgbClr val="000000"/>
                </a:solidFill>
              </a:rPr>
              <a:t>Implementation</a:t>
            </a:r>
            <a:endParaRPr sz="3000">
              <a:solidFill>
                <a:srgbClr val="000000"/>
              </a:solidFill>
            </a:endParaRPr>
          </a:p>
        </p:txBody>
      </p:sp>
      <p:sp>
        <p:nvSpPr>
          <p:cNvPr id="136" name="Google Shape;136;p21"/>
          <p:cNvSpPr txBox="1"/>
          <p:nvPr>
            <p:ph idx="1" type="subTitle"/>
          </p:nvPr>
        </p:nvSpPr>
        <p:spPr>
          <a:xfrm>
            <a:off x="4085913" y="1466813"/>
            <a:ext cx="1227300" cy="49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00"/>
                </a:solidFill>
              </a:rPr>
              <a:t>Dataflow</a:t>
            </a:r>
            <a:endParaRPr b="1" sz="1800">
              <a:solidFill>
                <a:srgbClr val="000000"/>
              </a:solidFill>
            </a:endParaRPr>
          </a:p>
        </p:txBody>
      </p:sp>
      <p:pic>
        <p:nvPicPr>
          <p:cNvPr id="137" name="Google Shape;137;p21"/>
          <p:cNvPicPr preferRelativeResize="0"/>
          <p:nvPr/>
        </p:nvPicPr>
        <p:blipFill>
          <a:blip r:embed="rId3">
            <a:alphaModFix/>
          </a:blip>
          <a:stretch>
            <a:fillRect/>
          </a:stretch>
        </p:blipFill>
        <p:spPr>
          <a:xfrm>
            <a:off x="4085928" y="2119626"/>
            <a:ext cx="4835221" cy="2257150"/>
          </a:xfrm>
          <a:prstGeom prst="rect">
            <a:avLst/>
          </a:prstGeom>
          <a:noFill/>
          <a:ln>
            <a:noFill/>
          </a:ln>
        </p:spPr>
      </p:pic>
      <p:sp>
        <p:nvSpPr>
          <p:cNvPr id="138" name="Google Shape;138;p21"/>
          <p:cNvSpPr txBox="1"/>
          <p:nvPr>
            <p:ph idx="1" type="subTitle"/>
          </p:nvPr>
        </p:nvSpPr>
        <p:spPr>
          <a:xfrm>
            <a:off x="162812" y="2752700"/>
            <a:ext cx="2404200" cy="49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00"/>
                </a:solidFill>
              </a:rPr>
              <a:t>User Interaction</a:t>
            </a:r>
            <a:endParaRPr b="1" sz="1800">
              <a:solidFill>
                <a:srgbClr val="000000"/>
              </a:solidFill>
            </a:endParaRPr>
          </a:p>
        </p:txBody>
      </p:sp>
      <p:sp>
        <p:nvSpPr>
          <p:cNvPr id="139" name="Google Shape;139;p21"/>
          <p:cNvSpPr txBox="1"/>
          <p:nvPr>
            <p:ph idx="1" type="subTitle"/>
          </p:nvPr>
        </p:nvSpPr>
        <p:spPr>
          <a:xfrm>
            <a:off x="162806" y="857225"/>
            <a:ext cx="1786500" cy="49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00"/>
                </a:solidFill>
              </a:rPr>
              <a:t>Algorithms</a:t>
            </a:r>
            <a:endParaRPr b="1" sz="1800">
              <a:solidFill>
                <a:srgbClr val="000000"/>
              </a:solidFill>
            </a:endParaRPr>
          </a:p>
        </p:txBody>
      </p:sp>
      <p:sp>
        <p:nvSpPr>
          <p:cNvPr id="140" name="Google Shape;140;p21"/>
          <p:cNvSpPr txBox="1"/>
          <p:nvPr>
            <p:ph idx="1" type="subTitle"/>
          </p:nvPr>
        </p:nvSpPr>
        <p:spPr>
          <a:xfrm>
            <a:off x="311700" y="1207613"/>
            <a:ext cx="3500700" cy="13224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00000"/>
              </a:buClr>
              <a:buSzPts val="1600"/>
              <a:buChar char="●"/>
            </a:pPr>
            <a:r>
              <a:rPr lang="en" sz="1600">
                <a:solidFill>
                  <a:srgbClr val="000000"/>
                </a:solidFill>
              </a:rPr>
              <a:t>Hough Circles</a:t>
            </a:r>
            <a:endParaRPr sz="1600">
              <a:solidFill>
                <a:srgbClr val="000000"/>
              </a:solidFill>
            </a:endParaRPr>
          </a:p>
          <a:p>
            <a:pPr indent="-330200" lvl="0" marL="457200" rtl="0" algn="l">
              <a:lnSpc>
                <a:spcPct val="115000"/>
              </a:lnSpc>
              <a:spcBef>
                <a:spcPts val="0"/>
              </a:spcBef>
              <a:spcAft>
                <a:spcPts val="0"/>
              </a:spcAft>
              <a:buClr>
                <a:srgbClr val="000000"/>
              </a:buClr>
              <a:buSzPts val="1600"/>
              <a:buChar char="●"/>
            </a:pPr>
            <a:r>
              <a:rPr lang="en" sz="1600">
                <a:solidFill>
                  <a:srgbClr val="000000"/>
                </a:solidFill>
              </a:rPr>
              <a:t>Background Subtraction/ Contour Detection</a:t>
            </a:r>
            <a:endParaRPr sz="1600">
              <a:solidFill>
                <a:srgbClr val="000000"/>
              </a:solidFill>
            </a:endParaRPr>
          </a:p>
          <a:p>
            <a:pPr indent="-330200" lvl="0" marL="457200" rtl="0" algn="l">
              <a:lnSpc>
                <a:spcPct val="115000"/>
              </a:lnSpc>
              <a:spcBef>
                <a:spcPts val="0"/>
              </a:spcBef>
              <a:spcAft>
                <a:spcPts val="0"/>
              </a:spcAft>
              <a:buClr>
                <a:srgbClr val="000000"/>
              </a:buClr>
              <a:buSzPts val="1600"/>
              <a:buChar char="●"/>
            </a:pPr>
            <a:r>
              <a:rPr lang="en" sz="1600">
                <a:solidFill>
                  <a:srgbClr val="000000"/>
                </a:solidFill>
              </a:rPr>
              <a:t>PWM Signals</a:t>
            </a:r>
            <a:endParaRPr sz="1600">
              <a:solidFill>
                <a:srgbClr val="000000"/>
              </a:solidFill>
            </a:endParaRPr>
          </a:p>
        </p:txBody>
      </p:sp>
      <p:sp>
        <p:nvSpPr>
          <p:cNvPr id="141" name="Google Shape;141;p21"/>
          <p:cNvSpPr txBox="1"/>
          <p:nvPr>
            <p:ph idx="1" type="subTitle"/>
          </p:nvPr>
        </p:nvSpPr>
        <p:spPr>
          <a:xfrm>
            <a:off x="162800" y="3251888"/>
            <a:ext cx="3500700" cy="13224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00000"/>
              </a:buClr>
              <a:buSzPts val="1600"/>
              <a:buChar char="●"/>
            </a:pPr>
            <a:r>
              <a:rPr lang="en" sz="1600">
                <a:solidFill>
                  <a:srgbClr val="000000"/>
                </a:solidFill>
              </a:rPr>
              <a:t>Command Line Execution</a:t>
            </a:r>
            <a:endParaRPr sz="1600">
              <a:solidFill>
                <a:srgbClr val="000000"/>
              </a:solidFill>
            </a:endParaRPr>
          </a:p>
          <a:p>
            <a:pPr indent="-330200" lvl="0" marL="457200" rtl="0" algn="l">
              <a:lnSpc>
                <a:spcPct val="115000"/>
              </a:lnSpc>
              <a:spcBef>
                <a:spcPts val="0"/>
              </a:spcBef>
              <a:spcAft>
                <a:spcPts val="0"/>
              </a:spcAft>
              <a:buClr>
                <a:srgbClr val="000000"/>
              </a:buClr>
              <a:buSzPts val="1600"/>
              <a:buChar char="●"/>
            </a:pPr>
            <a:r>
              <a:rPr lang="en" sz="1600">
                <a:solidFill>
                  <a:srgbClr val="000000"/>
                </a:solidFill>
              </a:rPr>
              <a:t>User Friendly Execution</a:t>
            </a:r>
            <a:endParaRPr sz="1600">
              <a:solidFill>
                <a:srgbClr val="000000"/>
              </a:solidFill>
            </a:endParaRPr>
          </a:p>
          <a:p>
            <a:pPr indent="-330200" lvl="0" marL="457200" rtl="0" algn="l">
              <a:lnSpc>
                <a:spcPct val="115000"/>
              </a:lnSpc>
              <a:spcBef>
                <a:spcPts val="0"/>
              </a:spcBef>
              <a:spcAft>
                <a:spcPts val="0"/>
              </a:spcAft>
              <a:buClr>
                <a:srgbClr val="000000"/>
              </a:buClr>
              <a:buSzPts val="1600"/>
              <a:buChar char="●"/>
            </a:pPr>
            <a:r>
              <a:rPr lang="en" sz="1600">
                <a:solidFill>
                  <a:srgbClr val="000000"/>
                </a:solidFill>
              </a:rPr>
              <a:t>Demo Buttons</a:t>
            </a:r>
            <a:endParaRPr sz="1600">
              <a:solidFill>
                <a:srgbClr val="000000"/>
              </a:solidFill>
            </a:endParaRPr>
          </a:p>
        </p:txBody>
      </p:sp>
      <p:sp>
        <p:nvSpPr>
          <p:cNvPr id="142" name="Google Shape;142;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par>
                                <p:cTn fill="hold" nodeType="with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par>
                                <p:cTn fill="hold" nodeType="with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par>
                                <p:cTn fill="hold" nodeType="with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par>
                                <p:cTn fill="hold" nodeType="with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